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13" r:id="rId1"/>
  </p:sldMasterIdLst>
  <p:notesMasterIdLst>
    <p:notesMasterId r:id="rId25"/>
  </p:notesMasterIdLst>
  <p:handoutMasterIdLst>
    <p:handoutMasterId r:id="rId26"/>
  </p:handoutMasterIdLst>
  <p:sldIdLst>
    <p:sldId id="256" r:id="rId2"/>
    <p:sldId id="338" r:id="rId3"/>
    <p:sldId id="340" r:id="rId4"/>
    <p:sldId id="302" r:id="rId5"/>
    <p:sldId id="341" r:id="rId6"/>
    <p:sldId id="303" r:id="rId7"/>
    <p:sldId id="342" r:id="rId8"/>
    <p:sldId id="329" r:id="rId9"/>
    <p:sldId id="346" r:id="rId10"/>
    <p:sldId id="347" r:id="rId11"/>
    <p:sldId id="348" r:id="rId12"/>
    <p:sldId id="300" r:id="rId13"/>
    <p:sldId id="306" r:id="rId14"/>
    <p:sldId id="313" r:id="rId15"/>
    <p:sldId id="350" r:id="rId16"/>
    <p:sldId id="351" r:id="rId17"/>
    <p:sldId id="352" r:id="rId18"/>
    <p:sldId id="310" r:id="rId19"/>
    <p:sldId id="312" r:id="rId20"/>
    <p:sldId id="324" r:id="rId21"/>
    <p:sldId id="264" r:id="rId22"/>
    <p:sldId id="288" r:id="rId23"/>
    <p:sldId id="289" r:id="rId24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8C50B"/>
    <a:srgbClr val="393955"/>
    <a:srgbClr val="FFFFCC"/>
    <a:srgbClr val="9C6864"/>
    <a:srgbClr val="652123"/>
    <a:srgbClr val="E3CC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7" autoAdjust="0"/>
    <p:restoredTop sz="89593" autoAdjust="0"/>
  </p:normalViewPr>
  <p:slideViewPr>
    <p:cSldViewPr snapToGrid="0">
      <p:cViewPr>
        <p:scale>
          <a:sx n="72" d="100"/>
          <a:sy n="72" d="100"/>
        </p:scale>
        <p:origin x="-22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2508" y="-78"/>
      </p:cViewPr>
      <p:guideLst>
        <p:guide orient="horz" pos="2957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77739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t" anchorCtr="0" compatLnSpc="1">
            <a:prstTxWarp prst="textNoShape">
              <a:avLst/>
            </a:prstTxWarp>
          </a:bodyPr>
          <a:lstStyle>
            <a:lvl1pPr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737" y="2"/>
            <a:ext cx="3076096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t" anchorCtr="0" compatLnSpc="1">
            <a:prstTxWarp prst="textNoShape">
              <a:avLst/>
            </a:prstTxWarp>
          </a:bodyPr>
          <a:lstStyle>
            <a:lvl1pPr algn="r"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7129"/>
            <a:ext cx="3077739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b" anchorCtr="0" compatLnSpc="1">
            <a:prstTxWarp prst="textNoShape">
              <a:avLst/>
            </a:prstTxWarp>
          </a:bodyPr>
          <a:lstStyle>
            <a:lvl1pPr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737" y="8917129"/>
            <a:ext cx="3076096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b" anchorCtr="0" compatLnSpc="1">
            <a:prstTxWarp prst="textNoShape">
              <a:avLst/>
            </a:prstTxWarp>
          </a:bodyPr>
          <a:lstStyle>
            <a:lvl1pPr algn="r" defTabSz="946930">
              <a:defRPr sz="1200"/>
            </a:lvl1pPr>
          </a:lstStyle>
          <a:p>
            <a:pPr>
              <a:defRPr/>
            </a:pPr>
            <a:fld id="{C3FF7E96-6B0A-425E-B8A1-38264C70B4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398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77739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t" anchorCtr="0" compatLnSpc="1">
            <a:prstTxWarp prst="textNoShape">
              <a:avLst/>
            </a:prstTxWarp>
          </a:bodyPr>
          <a:lstStyle>
            <a:lvl1pPr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7" y="2"/>
            <a:ext cx="3076096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t" anchorCtr="0" compatLnSpc="1">
            <a:prstTxWarp prst="textNoShape">
              <a:avLst/>
            </a:prstTxWarp>
          </a:bodyPr>
          <a:lstStyle>
            <a:lvl1pPr algn="r"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6500" y="704850"/>
            <a:ext cx="4689475" cy="351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60168"/>
            <a:ext cx="5681980" cy="4224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129"/>
            <a:ext cx="3077739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b" anchorCtr="0" compatLnSpc="1">
            <a:prstTxWarp prst="textNoShape">
              <a:avLst/>
            </a:prstTxWarp>
          </a:bodyPr>
          <a:lstStyle>
            <a:lvl1pPr defTabSz="94693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7" y="8917129"/>
            <a:ext cx="3076096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2" tIns="47326" rIns="94652" bIns="47326" numCol="1" anchor="b" anchorCtr="0" compatLnSpc="1">
            <a:prstTxWarp prst="textNoShape">
              <a:avLst/>
            </a:prstTxWarp>
          </a:bodyPr>
          <a:lstStyle>
            <a:lvl1pPr algn="r" defTabSz="946930">
              <a:defRPr sz="1200"/>
            </a:lvl1pPr>
          </a:lstStyle>
          <a:p>
            <a:pPr>
              <a:defRPr/>
            </a:pPr>
            <a:fld id="{391679A6-E85C-4EE4-8F93-3F1AF94B92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76389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45346"/>
            <a:fld id="{2E811E08-9712-46B0-93D8-9733A5A37368}" type="slidenum">
              <a:rPr lang="en-US" smtClean="0"/>
              <a:pPr defTabSz="945346"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100" dirty="0" smtClean="0">
                <a:solidFill>
                  <a:schemeClr val="tx2"/>
                </a:solidFill>
              </a:rPr>
              <a:t>March  2011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F294D4-B4B8-46BD-82DE-EB31493311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90A12F-F278-4534-B5A6-C4B467FA2B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B8ED2-BD52-4BF7-A41B-329CBABC18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March 2011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05AF3-7676-41A2-9A2B-598CFD6A2F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58C31-D4C5-4F7A-96AF-FCB717D9BB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1A6D3-CB38-4B1A-9C76-2302E87C38C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A54-4390-4169-9B74-CC8A6C1727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093174-92CC-481B-B273-B9EBFE6502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E91D7-F403-4FD0-B3A9-289B5316A49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08DA7-E5B1-42A7-BF20-5FC713D99D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BCBE8-30B0-4476-8762-9236B142003A}" type="datetimeFigureOut">
              <a:rPr lang="en-US" smtClean="0"/>
              <a:pPr/>
              <a:t>6/1/2011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Woloshyn &amp; Company</a:t>
            </a:r>
          </a:p>
          <a:p>
            <a:pPr>
              <a:defRPr/>
            </a:pPr>
            <a:r>
              <a:rPr lang="en-US" smtClean="0"/>
              <a:t>Presented by Stephen M. Pillipow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6254DA1B-5382-4374-AB30-38840E4B290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 smtClean="0"/>
              <a:t>March 2011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B0A3650-BB75-4B95-AE8B-82BB43D6E21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900" b="1" dirty="0" smtClean="0">
                <a:solidFill>
                  <a:schemeClr val="bg1"/>
                </a:solidFill>
              </a:rPr>
              <a:t>Land Claim Settlement Trust</a:t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4900" b="1" dirty="0" smtClean="0">
                <a:solidFill>
                  <a:schemeClr val="bg1"/>
                </a:solidFill>
              </a:rPr>
              <a:t>An Introduction</a:t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4900" b="1" dirty="0" smtClean="0">
                <a:solidFill>
                  <a:schemeClr val="bg1"/>
                </a:solidFill>
              </a:rPr>
              <a:t/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May 19, </a:t>
            </a:r>
            <a:r>
              <a:rPr lang="en-US" sz="4000" dirty="0" smtClean="0">
                <a:solidFill>
                  <a:schemeClr val="bg1"/>
                </a:solidFill>
              </a:rPr>
              <a:t>2011</a:t>
            </a:r>
            <a:endParaRPr 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1" y="3545633"/>
            <a:ext cx="6400800" cy="2083836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en-US" sz="12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1600" b="1" dirty="0" smtClean="0"/>
          </a:p>
          <a:p>
            <a:endParaRPr lang="en-US" sz="1600" b="1" i="1" dirty="0" smtClean="0"/>
          </a:p>
          <a:p>
            <a:endParaRPr lang="en-US" sz="1600" b="1" i="1" dirty="0" smtClean="0"/>
          </a:p>
          <a:p>
            <a:r>
              <a:rPr lang="en-US" sz="1600" b="1" i="1" dirty="0" smtClean="0"/>
              <a:t>Kim Alexander Fullerton</a:t>
            </a:r>
            <a:endParaRPr lang="en-US" sz="1600" dirty="0" smtClean="0"/>
          </a:p>
          <a:p>
            <a:r>
              <a:rPr lang="en-US" sz="1600" b="1" i="1" dirty="0" smtClean="0"/>
              <a:t>Barrister &amp; Solicitor</a:t>
            </a:r>
            <a:endParaRPr lang="en-US" sz="1600" dirty="0" smtClean="0"/>
          </a:p>
          <a:p>
            <a:r>
              <a:rPr lang="en-US" sz="1600" b="1" i="1" dirty="0" smtClean="0"/>
              <a:t>256 River Side Drive</a:t>
            </a:r>
            <a:endParaRPr lang="en-US" sz="1600" dirty="0" smtClean="0"/>
          </a:p>
          <a:p>
            <a:r>
              <a:rPr lang="en-US" sz="1600" b="1" i="1" dirty="0" smtClean="0"/>
              <a:t>Oakville, ON L6K 3M9</a:t>
            </a:r>
            <a:endParaRPr lang="en-US" sz="1600" dirty="0" smtClean="0"/>
          </a:p>
          <a:p>
            <a:r>
              <a:rPr lang="en-US" sz="1600" b="1" i="1" dirty="0" smtClean="0"/>
              <a:t>905-849-1700</a:t>
            </a:r>
          </a:p>
          <a:p>
            <a:endParaRPr lang="en-US" sz="16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16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686800" cy="11890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Key Questions for Developing a Trust</a:t>
            </a:r>
            <a:endParaRPr lang="en-CA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What are the Tax Consequences?</a:t>
            </a:r>
          </a:p>
          <a:p>
            <a:pPr>
              <a:defRPr/>
            </a:pPr>
            <a:r>
              <a:rPr lang="en-CA" dirty="0" smtClean="0"/>
              <a:t>What are the accountability and reporting requirements of the Trust?</a:t>
            </a:r>
          </a:p>
          <a:p>
            <a:pPr>
              <a:defRPr/>
            </a:pPr>
            <a:r>
              <a:rPr lang="en-CA" dirty="0" smtClean="0"/>
              <a:t>What conflicts may arise and how will they be addressed?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35E434-CCD3-4C03-9C02-BD238B8052B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686800" cy="1189037"/>
          </a:xfrm>
        </p:spPr>
        <p:txBody>
          <a:bodyPr/>
          <a:lstStyle/>
          <a:p>
            <a:pPr>
              <a:defRPr/>
            </a:pPr>
            <a:r>
              <a:rPr lang="en-C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Key Questions for Building a Trust</a:t>
            </a:r>
            <a:endParaRPr lang="en-CA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No right or wrong answers</a:t>
            </a:r>
          </a:p>
          <a:p>
            <a:pPr>
              <a:defRPr/>
            </a:pPr>
            <a:r>
              <a:rPr lang="en-CA" dirty="0" smtClean="0"/>
              <a:t>No “one size fits all”</a:t>
            </a:r>
          </a:p>
          <a:p>
            <a:pPr>
              <a:defRPr/>
            </a:pPr>
            <a:r>
              <a:rPr lang="en-CA" dirty="0" smtClean="0"/>
              <a:t>Each First Nation is unique – Trust needs to be designed to fit the First Nation’s purpose and the plan</a:t>
            </a:r>
          </a:p>
          <a:p>
            <a:pPr>
              <a:defRPr/>
            </a:pPr>
            <a:r>
              <a:rPr lang="en-CA" dirty="0" smtClean="0"/>
              <a:t>Take the appropriate time, energy and resources to develop the plan and the Trust Agreement </a:t>
            </a:r>
          </a:p>
          <a:p>
            <a:pPr>
              <a:buNone/>
              <a:defRPr/>
            </a:pPr>
            <a:endParaRPr lang="en-CA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18803-4039-4074-AA1B-488141FC6F4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Purpose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sz="3000" dirty="0" smtClean="0"/>
              <a:t>The fundamental purposes for the Trust must be determined</a:t>
            </a:r>
          </a:p>
          <a:p>
            <a:pPr lvl="1">
              <a:defRPr/>
            </a:pPr>
            <a:r>
              <a:rPr lang="en-CA" sz="2600" dirty="0" smtClean="0"/>
              <a:t>Specific Claim Settlement Trust</a:t>
            </a:r>
          </a:p>
          <a:p>
            <a:pPr lvl="1">
              <a:defRPr/>
            </a:pPr>
            <a:r>
              <a:rPr lang="en-CA" sz="2600" dirty="0" smtClean="0"/>
              <a:t>The Settlement Agreement with Canada will allow Georgina Island to buy land and add it to reserve</a:t>
            </a:r>
          </a:p>
          <a:p>
            <a:pPr>
              <a:defRPr/>
            </a:pPr>
            <a:r>
              <a:rPr lang="en-CA" sz="3000" dirty="0" smtClean="0"/>
              <a:t>Once the purposes for the Trust are established then a plan needs to be put in place</a:t>
            </a:r>
          </a:p>
          <a:p>
            <a:pPr>
              <a:defRPr/>
            </a:pPr>
            <a:endParaRPr lang="en-CA" dirty="0" smtClean="0"/>
          </a:p>
          <a:p>
            <a:pPr lvl="1">
              <a:defRPr/>
            </a:pPr>
            <a:endParaRPr lang="en-CA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3340D-ABE5-4E38-A7F1-F53C1266555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Plan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CA" sz="3000" dirty="0" smtClean="0"/>
              <a:t>One of the first questions or decisions that will need to be made is “will the capital be spent and if so how much and on what?”</a:t>
            </a:r>
          </a:p>
          <a:p>
            <a:pPr lvl="1">
              <a:defRPr/>
            </a:pPr>
            <a:r>
              <a:rPr lang="en-CA" sz="2600" dirty="0" smtClean="0"/>
              <a:t>The more utilized upfront means less will be available to invest and generate income in the long term</a:t>
            </a:r>
          </a:p>
          <a:p>
            <a:pPr lvl="1">
              <a:defRPr/>
            </a:pPr>
            <a:r>
              <a:rPr lang="en-CA" sz="2600" dirty="0" smtClean="0"/>
              <a:t>The more spent upfront on  a PCD provides an immediate benefit to the current generation, but less benefits to future generations</a:t>
            </a:r>
          </a:p>
          <a:p>
            <a:pPr>
              <a:defRPr/>
            </a:pPr>
            <a:r>
              <a:rPr lang="en-CA" sz="3000" dirty="0" smtClean="0"/>
              <a:t>Need to determine what is the appropriate balance for the community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CFB775-8D13-475E-BC16-A06A9CB605D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Uses of Trust Property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CA" sz="3000" dirty="0" smtClean="0"/>
              <a:t>Obviously must match with the purpose and plan</a:t>
            </a:r>
          </a:p>
          <a:p>
            <a:pPr>
              <a:spcAft>
                <a:spcPts val="600"/>
              </a:spcAft>
              <a:defRPr/>
            </a:pPr>
            <a:r>
              <a:rPr lang="en-CA" sz="3000" dirty="0" smtClean="0"/>
              <a:t>Corporate Trusts are relatively straightforward– Trustee receives, invests and makes annual payment to FN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1984" y="6211888"/>
            <a:ext cx="3666704" cy="457200"/>
          </a:xfrm>
        </p:spPr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102AD9-D49E-4FD6-B419-1D228EC7A7C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8376"/>
            <a:ext cx="8229600" cy="8487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Uses of Trust Property</a:t>
            </a:r>
            <a:br>
              <a:rPr lang="en-C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CA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CA" sz="2850" dirty="0" smtClean="0"/>
              <a:t>The decisions for a Corporate Trust center around</a:t>
            </a:r>
          </a:p>
          <a:p>
            <a:pPr lvl="1">
              <a:spcAft>
                <a:spcPts val="600"/>
              </a:spcAft>
              <a:defRPr/>
            </a:pPr>
            <a:r>
              <a:rPr lang="en-CA" sz="2450" dirty="0" smtClean="0"/>
              <a:t>The amount of the annual payment to FN</a:t>
            </a:r>
          </a:p>
          <a:p>
            <a:pPr lvl="1">
              <a:spcAft>
                <a:spcPts val="600"/>
              </a:spcAft>
              <a:defRPr/>
            </a:pPr>
            <a:r>
              <a:rPr lang="en-CA" sz="2450" dirty="0" smtClean="0"/>
              <a:t>Who decides how the annual payment is spent</a:t>
            </a:r>
          </a:p>
          <a:p>
            <a:pPr lvl="1">
              <a:defRPr/>
            </a:pPr>
            <a:r>
              <a:rPr lang="en-CA" sz="2450" dirty="0" smtClean="0"/>
              <a:t>Can the Trust Property be used as security for loans</a:t>
            </a:r>
          </a:p>
          <a:p>
            <a:pPr lvl="1">
              <a:defRPr/>
            </a:pPr>
            <a:r>
              <a:rPr lang="en-CA" sz="2450" dirty="0" smtClean="0"/>
              <a:t>Amount of PCD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7B6DEC-8277-4D24-B7C7-3998A5E4366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Uses of Trust Property</a:t>
            </a:r>
            <a:b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CA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 Trust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CA" sz="3000" dirty="0" smtClean="0"/>
              <a:t>Annual Payment can be structured in different ways</a:t>
            </a:r>
          </a:p>
          <a:p>
            <a:pPr lvl="1">
              <a:defRPr/>
            </a:pPr>
            <a:r>
              <a:rPr lang="en-CA" dirty="0" smtClean="0"/>
              <a:t>Annual Income	</a:t>
            </a:r>
          </a:p>
          <a:p>
            <a:pPr lvl="4">
              <a:defRPr/>
            </a:pPr>
            <a:r>
              <a:rPr lang="en-CA" dirty="0" smtClean="0"/>
              <a:t>Fluctuates yearly based on rate of return</a:t>
            </a:r>
          </a:p>
          <a:p>
            <a:pPr lvl="4">
              <a:defRPr/>
            </a:pPr>
            <a:r>
              <a:rPr lang="en-CA" dirty="0" smtClean="0"/>
              <a:t>Long term planning more difficult</a:t>
            </a:r>
          </a:p>
          <a:p>
            <a:pPr lvl="4">
              <a:defRPr/>
            </a:pPr>
            <a:r>
              <a:rPr lang="en-CA" dirty="0" smtClean="0"/>
              <a:t>Need to address growth of the Trust Property</a:t>
            </a:r>
          </a:p>
          <a:p>
            <a:pPr lvl="1">
              <a:defRPr/>
            </a:pPr>
            <a:r>
              <a:rPr lang="en-CA" dirty="0" smtClean="0"/>
              <a:t>Smoothing Mechanism	</a:t>
            </a:r>
          </a:p>
          <a:p>
            <a:pPr lvl="4">
              <a:defRPr/>
            </a:pPr>
            <a:r>
              <a:rPr lang="en-CA" dirty="0" smtClean="0"/>
              <a:t>Set minimum amount</a:t>
            </a:r>
          </a:p>
          <a:p>
            <a:pPr lvl="4">
              <a:defRPr/>
            </a:pPr>
            <a:r>
              <a:rPr lang="en-CA" dirty="0" smtClean="0"/>
              <a:t>Percentage of Trust Property - 2% to 5%</a:t>
            </a:r>
          </a:p>
          <a:p>
            <a:pPr lvl="4">
              <a:defRPr/>
            </a:pPr>
            <a:r>
              <a:rPr lang="en-CA" dirty="0" smtClean="0"/>
              <a:t>Makes long term planning easier</a:t>
            </a:r>
          </a:p>
          <a:p>
            <a:pPr lvl="4">
              <a:buFont typeface="Wingdings" pitchFamily="2" charset="2"/>
              <a:buNone/>
              <a:defRPr/>
            </a:pPr>
            <a:r>
              <a:rPr lang="en-CA" dirty="0" smtClean="0"/>
              <a:t>	</a:t>
            </a:r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DBF94D-FB1F-475C-B338-110F748C014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Uses of Trust Property</a:t>
            </a:r>
            <a:b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CA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 Trust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CA" sz="3000" dirty="0" smtClean="0"/>
              <a:t>How the annual payment is used by the First Nation will be addressed</a:t>
            </a:r>
          </a:p>
          <a:p>
            <a:pPr lvl="1">
              <a:defRPr/>
            </a:pPr>
            <a:r>
              <a:rPr lang="en-CA" sz="2400" dirty="0" smtClean="0"/>
              <a:t>What are the Authorized uses</a:t>
            </a:r>
          </a:p>
          <a:p>
            <a:pPr lvl="1">
              <a:defRPr/>
            </a:pPr>
            <a:r>
              <a:rPr lang="en-CA" sz="2400" dirty="0" smtClean="0"/>
              <a:t>Who and how are decisions made</a:t>
            </a:r>
          </a:p>
          <a:p>
            <a:pPr lvl="1">
              <a:defRPr/>
            </a:pPr>
            <a:r>
              <a:rPr lang="en-CA" sz="2400" dirty="0" smtClean="0"/>
              <a:t>what are the rules</a:t>
            </a:r>
          </a:p>
          <a:p>
            <a:pPr lvl="1">
              <a:defRPr/>
            </a:pPr>
            <a:r>
              <a:rPr lang="en-CA" sz="2400" dirty="0" smtClean="0"/>
              <a:t>How are conflicts to be addressed</a:t>
            </a:r>
            <a:endParaRPr lang="en-CA" sz="2600" dirty="0" smtClean="0"/>
          </a:p>
          <a:p>
            <a:pPr>
              <a:defRPr/>
            </a:pPr>
            <a:r>
              <a:rPr lang="en-CA" sz="3000" dirty="0" smtClean="0"/>
              <a:t>Can be set out in a separate document</a:t>
            </a:r>
          </a:p>
          <a:p>
            <a:pPr lvl="1">
              <a:defRPr/>
            </a:pPr>
            <a:r>
              <a:rPr lang="en-CA" sz="2600" dirty="0" smtClean="0"/>
              <a:t>Section 83 Expenditure By-law</a:t>
            </a:r>
          </a:p>
          <a:p>
            <a:pPr lvl="1">
              <a:defRPr/>
            </a:pPr>
            <a:r>
              <a:rPr lang="en-CA" sz="2600" dirty="0" smtClean="0"/>
              <a:t>Financial Policy</a:t>
            </a:r>
          </a:p>
          <a:p>
            <a:pPr lvl="4">
              <a:buFont typeface="Wingdings" pitchFamily="2" charset="2"/>
              <a:buNone/>
              <a:defRPr/>
            </a:pPr>
            <a:r>
              <a:rPr lang="en-CA" dirty="0" smtClean="0"/>
              <a:t>	</a:t>
            </a:r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 smtClean="0"/>
          </a:p>
          <a:p>
            <a:pPr lvl="4">
              <a:buFont typeface="Wingdings" pitchFamily="2" charset="2"/>
              <a:buNone/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E35B5-C010-4CEC-9DAE-EF9E8A3DB6B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Investing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CA" sz="3000" dirty="0" smtClean="0"/>
              <a:t>Ensure get qualified advice</a:t>
            </a:r>
          </a:p>
          <a:p>
            <a:pPr>
              <a:defRPr/>
            </a:pPr>
            <a:r>
              <a:rPr lang="en-CA" sz="3000" dirty="0" smtClean="0"/>
              <a:t>Investment provisions dictated by the purpose, plan and time horizon</a:t>
            </a:r>
          </a:p>
          <a:p>
            <a:pPr>
              <a:defRPr/>
            </a:pPr>
            <a:r>
              <a:rPr lang="en-CA" sz="3000" dirty="0" smtClean="0"/>
              <a:t>Have specific provisions in the Trust Agreement to address investing the Trust Property which, at a minimum:</a:t>
            </a:r>
          </a:p>
          <a:p>
            <a:pPr lvl="1">
              <a:defRPr/>
            </a:pPr>
            <a:r>
              <a:rPr lang="en-CA" sz="2600" dirty="0" smtClean="0"/>
              <a:t>Requires the Trustee and </a:t>
            </a:r>
            <a:r>
              <a:rPr lang="en-CA" sz="2600" smtClean="0"/>
              <a:t>the FN to </a:t>
            </a:r>
            <a:r>
              <a:rPr lang="en-CA" sz="2600" dirty="0" smtClean="0"/>
              <a:t>obtain qualified advice</a:t>
            </a:r>
          </a:p>
          <a:p>
            <a:pPr lvl="1">
              <a:defRPr/>
            </a:pPr>
            <a:r>
              <a:rPr lang="en-CA" sz="2600" dirty="0" smtClean="0"/>
              <a:t>Requires the development of an Investment Policy</a:t>
            </a:r>
          </a:p>
          <a:p>
            <a:pPr lvl="1">
              <a:defRPr/>
            </a:pPr>
            <a:r>
              <a:rPr lang="en-CA" sz="2600" dirty="0" smtClean="0"/>
              <a:t>Clearly provides for who can be retained to do the investing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DE7B8E-B9DC-4672-801D-B41917264C0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Taxation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CA" sz="3000" dirty="0" smtClean="0"/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A FN Trust is neither an Indian nor a First Nation and must pay tax on any retained income in the Trust at the end of every year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Get qualified advice, there are ways to avoid paying tax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While taxation is important, it should not be the overriding factor in determining the plan for the Trust</a:t>
            </a:r>
            <a:endParaRPr lang="en-CA" sz="3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F0AC6-7FB1-40AB-A9C8-814A8571E6FC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How is a Trust Established?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endParaRPr lang="en-US" dirty="0" smtClean="0"/>
          </a:p>
          <a:p>
            <a:pPr>
              <a:spcAft>
                <a:spcPts val="1200"/>
              </a:spcAft>
              <a:defRPr/>
            </a:pPr>
            <a:r>
              <a:rPr lang="en-US" dirty="0" smtClean="0"/>
              <a:t>It is a legal relationship between</a:t>
            </a:r>
          </a:p>
          <a:p>
            <a:pPr lvl="1">
              <a:defRPr/>
            </a:pPr>
            <a:r>
              <a:rPr lang="en-US" dirty="0" smtClean="0"/>
              <a:t>Settlor (FN pays money into Trust)</a:t>
            </a:r>
          </a:p>
          <a:p>
            <a:pPr lvl="1">
              <a:defRPr/>
            </a:pPr>
            <a:r>
              <a:rPr lang="en-US" dirty="0" smtClean="0"/>
              <a:t>Trustee(s) (holds the money for the benefit of FN)</a:t>
            </a:r>
          </a:p>
          <a:p>
            <a:pPr lvl="1">
              <a:defRPr/>
            </a:pPr>
            <a:r>
              <a:rPr lang="en-US" dirty="0" smtClean="0"/>
              <a:t>Beneficiary (FN &amp; its Members)</a:t>
            </a:r>
          </a:p>
          <a:p>
            <a:pPr lvl="1">
              <a:defRPr/>
            </a:pPr>
            <a:endParaRPr lang="en-US" dirty="0" smtClean="0"/>
          </a:p>
          <a:p>
            <a:pPr>
              <a:spcAft>
                <a:spcPts val="1200"/>
              </a:spcAft>
              <a:defRPr/>
            </a:pPr>
            <a:r>
              <a:rPr lang="en-US" dirty="0" smtClean="0"/>
              <a:t>Members must approve the Trust Agreement as part of the Land Claim Settlement Referendum</a:t>
            </a:r>
          </a:p>
          <a:p>
            <a:pPr lvl="1">
              <a:buNone/>
              <a:defRPr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i="1" dirty="0" smtClean="0"/>
              <a:t>Kim Alexander Fullerton Barrister &amp; Solicitor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51F32-0040-47C6-93E2-914833753329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Reporting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The operation of the Trust should be open and transparent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Regular reporting requirements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Regular meetings with Council and members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If people know what is going on, they feel more comfortable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7534D-8602-42E9-B6C2-A9E919AD26D4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Annual Operating Expenditures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What is it going to cost to implement the Trust?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Need controls in the Trust Agreement on such expenditures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600" dirty="0" smtClean="0"/>
              <a:t>Budgetary process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600" dirty="0" smtClean="0"/>
              <a:t>Annual Expenditure should not exceed 1% of the value of the trust property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BACFAD-286E-4AC8-B2E8-5BD8E9D2EF13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Conclusion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Take the necessary time and thought in developing the plan and Trust Agreement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Be clear on the plan to be followed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Allow ample time for community consultation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Use qualified experts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000" dirty="0" smtClean="0"/>
              <a:t>Have an adequate budget for development of the Trust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B7D6B-1BC9-4932-9BBC-52785D369530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22050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Questions?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AA7986-20FF-484A-9B28-627EA688E9E0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Trust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Set Up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First </a:t>
            </a:r>
            <a:r>
              <a:rPr lang="en-US" dirty="0"/>
              <a:t>Nation </a:t>
            </a:r>
            <a:r>
              <a:rPr lang="en-US" dirty="0" smtClean="0"/>
              <a:t>must be the Settlor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If First Nation not seen as Settlor it can </a:t>
            </a:r>
            <a:r>
              <a:rPr lang="en-US" dirty="0"/>
              <a:t>affect the taxation of </a:t>
            </a:r>
            <a:r>
              <a:rPr lang="en-US" dirty="0" smtClean="0"/>
              <a:t>the Trust</a:t>
            </a:r>
          </a:p>
          <a:p>
            <a:pPr>
              <a:defRPr/>
            </a:pPr>
            <a:r>
              <a:rPr lang="en-US" dirty="0" smtClean="0"/>
              <a:t>Beneficiary – First Nation, as represented by its Chief and Council and all members of the First Nation on a collective and undivided basis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0847-7848-4559-976E-7F5D7CC0B616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First Nation Trusts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CA" sz="3000" dirty="0" smtClean="0"/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Three primary types of First Nation Trusts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1) Corporate Trust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2) Community Trust with Member Trustees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3) Hybrid, some combination of the first two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37E59-2657-4B90-9D54-364C4A75C8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Structure of First Nation Trusts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000" dirty="0" smtClean="0"/>
              <a:t>Factors that can influence type of Trust Agreement: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2600" dirty="0" smtClean="0"/>
              <a:t>Amount of $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2600" dirty="0" smtClean="0"/>
              <a:t>Uses of the Trust Property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2600" dirty="0" smtClean="0"/>
              <a:t>Decision making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2600" dirty="0" smtClean="0"/>
              <a:t>Costs to administer the Trust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CA" sz="26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CA" sz="2800" dirty="0" smtClean="0"/>
              <a:t>Chief and Council believe that the Corporate Trust Model is best for Georgina Island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CA" sz="2600" dirty="0" smtClean="0"/>
          </a:p>
          <a:p>
            <a:pPr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A7D11-704D-45EE-AE1F-4DE0D11843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 Trust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3000" dirty="0" smtClean="0"/>
              <a:t>The role of the Trust is to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600" dirty="0" smtClean="0"/>
              <a:t>Receive the $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600" dirty="0" smtClean="0"/>
              <a:t>Invest the $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n-US" sz="2600" dirty="0" smtClean="0"/>
              <a:t>Make an annual payment to the First Nation</a:t>
            </a:r>
            <a:endParaRPr lang="en-US" sz="3000" b="1" dirty="0" smtClean="0"/>
          </a:p>
          <a:p>
            <a:pPr marL="342900" lvl="1" indent="-342900" eaLnBrk="1" hangingPunct="1">
              <a:lnSpc>
                <a:spcPct val="90000"/>
              </a:lnSpc>
              <a:spcAft>
                <a:spcPct val="20000"/>
              </a:spcAft>
              <a:buClr>
                <a:schemeClr val="hlink"/>
              </a:buClr>
              <a:buSzTx/>
              <a:buNone/>
              <a:defRPr/>
            </a:pPr>
            <a:r>
              <a:rPr lang="en-US" sz="3000" dirty="0" smtClean="0"/>
              <a:t>  The Capital is generally not spent (except for clearly stated purposes like purchasing land)</a:t>
            </a:r>
            <a:endParaRPr lang="en-US" sz="3000" b="1" dirty="0" smtClean="0"/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600" dirty="0" smtClean="0"/>
              <a:t>Rather it is invested to generate income which is used to make the annual payment to the FN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8123A9-44FF-444E-A573-60206F0515C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 Trust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n-US" sz="3000" dirty="0" smtClean="0"/>
              <a:t>The Corporate Trustee generally has no role in determining how funds are spent in the community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dirty="0" smtClean="0"/>
              <a:t>The decision to determine how to spend the annual payment is left to the community – which will need to be addressed separately</a:t>
            </a:r>
          </a:p>
          <a:p>
            <a:pPr>
              <a:buFont typeface="Wingdings" pitchFamily="2" charset="2"/>
              <a:buNone/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954-A430-41C1-BAB0-A34E5AE9F37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28600" y="1548882"/>
            <a:ext cx="2540000" cy="4478856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en-CA"/>
          </a:p>
          <a:p>
            <a:pPr algn="just"/>
            <a:endParaRPr lang="en-CA"/>
          </a:p>
          <a:p>
            <a:pPr algn="just"/>
            <a:endParaRPr lang="en-CA"/>
          </a:p>
          <a:p>
            <a:pPr algn="just"/>
            <a:endParaRPr lang="en-CA"/>
          </a:p>
          <a:p>
            <a:pPr algn="just"/>
            <a:endParaRPr lang="en-CA"/>
          </a:p>
          <a:p>
            <a:pPr algn="just"/>
            <a:endParaRPr lang="en-CA"/>
          </a:p>
          <a:p>
            <a:pPr algn="just"/>
            <a:endParaRPr lang="en-CA" sz="1600"/>
          </a:p>
          <a:p>
            <a:pPr algn="just"/>
            <a:endParaRPr lang="en-CA" sz="1600"/>
          </a:p>
          <a:p>
            <a:pPr algn="just"/>
            <a:endParaRPr lang="en-CA" sz="1600"/>
          </a:p>
          <a:p>
            <a:pPr algn="just"/>
            <a:endParaRPr lang="en-CA" sz="1600"/>
          </a:p>
          <a:p>
            <a:pPr algn="just"/>
            <a:endParaRPr lang="en-CA" sz="1600"/>
          </a:p>
          <a:p>
            <a:pPr algn="just"/>
            <a:endParaRPr lang="en-CA" sz="1600"/>
          </a:p>
          <a:p>
            <a:pPr algn="just"/>
            <a:endParaRPr lang="en-CA" sz="160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779713" y="1558212"/>
            <a:ext cx="6053137" cy="4466351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525463" y="2501900"/>
            <a:ext cx="1973262" cy="922338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b="1" dirty="0"/>
              <a:t>Band Settlement Account</a:t>
            </a: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6064444" y="2581553"/>
            <a:ext cx="197326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b="1" dirty="0"/>
              <a:t>Trust Account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6114467" y="3409950"/>
            <a:ext cx="1973263" cy="36988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b="1" dirty="0"/>
              <a:t>Initial Uses</a:t>
            </a: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5468938" y="4230284"/>
            <a:ext cx="200488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b="1" dirty="0" smtClean="0"/>
              <a:t>Capital</a:t>
            </a:r>
            <a:endParaRPr lang="en-US" b="1" dirty="0"/>
          </a:p>
        </p:txBody>
      </p: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3270250" y="3429000"/>
            <a:ext cx="1452563" cy="36988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b="1" dirty="0"/>
              <a:t>Investment</a:t>
            </a:r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H="1" flipV="1">
            <a:off x="4711700" y="3797300"/>
            <a:ext cx="754063" cy="4778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 flipH="1" flipV="1">
            <a:off x="2533650" y="3279775"/>
            <a:ext cx="681038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2768600" y="2881313"/>
            <a:ext cx="17287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Annual Payment</a:t>
            </a:r>
          </a:p>
        </p:txBody>
      </p:sp>
      <p:sp>
        <p:nvSpPr>
          <p:cNvPr id="11276" name="Line 17"/>
          <p:cNvSpPr>
            <a:spLocks noChangeShapeType="1"/>
          </p:cNvSpPr>
          <p:nvPr/>
        </p:nvSpPr>
        <p:spPr bwMode="auto">
          <a:xfrm>
            <a:off x="7035800" y="3008313"/>
            <a:ext cx="0" cy="349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9"/>
          <p:cNvSpPr>
            <a:spLocks noChangeShapeType="1"/>
          </p:cNvSpPr>
          <p:nvPr/>
        </p:nvSpPr>
        <p:spPr bwMode="auto">
          <a:xfrm>
            <a:off x="260350" y="2333853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Text Box 20"/>
          <p:cNvSpPr txBox="1">
            <a:spLocks noChangeArrowheads="1"/>
          </p:cNvSpPr>
          <p:nvPr/>
        </p:nvSpPr>
        <p:spPr bwMode="auto">
          <a:xfrm>
            <a:off x="414338" y="1543050"/>
            <a:ext cx="208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GB"/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452438" y="1632856"/>
            <a:ext cx="203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/>
              <a:t>First Nation Responsibility</a:t>
            </a:r>
          </a:p>
        </p:txBody>
      </p:sp>
      <p:sp>
        <p:nvSpPr>
          <p:cNvPr id="11280" name="Text Box 22"/>
          <p:cNvSpPr txBox="1">
            <a:spLocks noChangeArrowheads="1"/>
          </p:cNvSpPr>
          <p:nvPr/>
        </p:nvSpPr>
        <p:spPr bwMode="auto">
          <a:xfrm>
            <a:off x="4706938" y="1642188"/>
            <a:ext cx="203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/>
              <a:t>Trustee Responsibility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52413" y="141288"/>
            <a:ext cx="8229600" cy="1388932"/>
          </a:xfrm>
        </p:spPr>
        <p:txBody>
          <a:bodyPr/>
          <a:lstStyle/>
          <a:p>
            <a:pPr>
              <a:defRPr/>
            </a:pPr>
            <a:r>
              <a:rPr lang="en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 Trust</a:t>
            </a:r>
            <a:endParaRPr lang="en-CA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82" name="Text Box 21"/>
          <p:cNvSpPr txBox="1">
            <a:spLocks noChangeArrowheads="1"/>
          </p:cNvSpPr>
          <p:nvPr/>
        </p:nvSpPr>
        <p:spPr bwMode="auto">
          <a:xfrm>
            <a:off x="347663" y="3554413"/>
            <a:ext cx="2341562" cy="199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500" dirty="0"/>
              <a:t>Community decides </a:t>
            </a:r>
          </a:p>
          <a:p>
            <a:pPr eaLnBrk="0" hangingPunct="0"/>
            <a:r>
              <a:rPr lang="en-US" sz="1500" dirty="0"/>
              <a:t>what to do with funds</a:t>
            </a:r>
          </a:p>
          <a:p>
            <a:pPr eaLnBrk="0" hangingPunct="0">
              <a:spcBef>
                <a:spcPct val="50000"/>
              </a:spcBef>
              <a:spcAft>
                <a:spcPts val="600"/>
              </a:spcAft>
            </a:pPr>
            <a:r>
              <a:rPr lang="en-US" sz="1500" dirty="0"/>
              <a:t>Uses &amp; decision making need to be addressed by the First Nation</a:t>
            </a:r>
          </a:p>
          <a:p>
            <a:pPr eaLnBrk="0" hangingPunct="0">
              <a:buFont typeface="Arial" charset="0"/>
              <a:buChar char="•"/>
            </a:pPr>
            <a:r>
              <a:rPr lang="en-US" sz="1200" dirty="0"/>
              <a:t> Another Trust</a:t>
            </a:r>
          </a:p>
          <a:p>
            <a:pPr eaLnBrk="0" hangingPunct="0">
              <a:buFont typeface="Arial" charset="0"/>
              <a:buChar char="•"/>
            </a:pPr>
            <a:r>
              <a:rPr lang="en-US" sz="1200" dirty="0"/>
              <a:t> S. 83 Expenditure By-law</a:t>
            </a:r>
          </a:p>
          <a:p>
            <a:pPr eaLnBrk="0" hangingPunct="0">
              <a:buFont typeface="Arial" charset="0"/>
              <a:buChar char="•"/>
            </a:pPr>
            <a:r>
              <a:rPr lang="en-US" sz="1200" dirty="0"/>
              <a:t> Financial Policy</a:t>
            </a:r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6885990" y="3797559"/>
            <a:ext cx="177282" cy="4478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0506"/>
            <a:ext cx="9144000" cy="1156996"/>
          </a:xfrm>
        </p:spPr>
        <p:txBody>
          <a:bodyPr/>
          <a:lstStyle/>
          <a:p>
            <a:pPr>
              <a:defRPr/>
            </a:pPr>
            <a:r>
              <a:rPr lang="en-CA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Key Questions for Developing a Trust</a:t>
            </a:r>
            <a:endParaRPr lang="en-CA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CA" dirty="0" smtClean="0"/>
              <a:t>How long should the Trust Last?</a:t>
            </a:r>
          </a:p>
          <a:p>
            <a:pPr>
              <a:defRPr/>
            </a:pPr>
            <a:r>
              <a:rPr lang="en-CA" dirty="0" smtClean="0"/>
              <a:t>What is the Purpose of the Trust?</a:t>
            </a:r>
          </a:p>
          <a:p>
            <a:pPr>
              <a:defRPr/>
            </a:pPr>
            <a:r>
              <a:rPr lang="en-CA" dirty="0" smtClean="0"/>
              <a:t>How can the Trust Property be expended?</a:t>
            </a:r>
          </a:p>
          <a:p>
            <a:pPr>
              <a:defRPr/>
            </a:pPr>
            <a:r>
              <a:rPr lang="en-CA" dirty="0" smtClean="0"/>
              <a:t>Which Trust Company to use?</a:t>
            </a:r>
          </a:p>
          <a:p>
            <a:pPr>
              <a:defRPr/>
            </a:pPr>
            <a:r>
              <a:rPr lang="en-CA" dirty="0" smtClean="0"/>
              <a:t>How should the investment of the funds be handled?</a:t>
            </a:r>
          </a:p>
          <a:p>
            <a:pPr>
              <a:defRPr/>
            </a:pPr>
            <a:r>
              <a:rPr lang="en-CA" dirty="0" smtClean="0"/>
              <a:t>Personal Cash Distributions to Members (PCD)</a:t>
            </a:r>
          </a:p>
          <a:p>
            <a:pPr>
              <a:defRPr/>
            </a:pPr>
            <a:r>
              <a:rPr lang="en-CA" dirty="0" smtClean="0"/>
              <a:t>Impact of Inflation</a:t>
            </a:r>
          </a:p>
          <a:p>
            <a:pPr>
              <a:defRPr/>
            </a:pPr>
            <a:r>
              <a:rPr lang="en-CA" dirty="0" smtClean="0"/>
              <a:t>Demographics – How many Members will you have in 50 or 100 years? </a:t>
            </a:r>
          </a:p>
          <a:p>
            <a:pPr>
              <a:buFont typeface="Wingdings" pitchFamily="2" charset="2"/>
              <a:buNone/>
              <a:defRPr/>
            </a:pPr>
            <a:endParaRPr lang="en-CA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smtClean="0"/>
              <a:t>Kim Alexander Fullerton Barrister &amp; Solicitor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75C7B-B34C-4D58-BA79-943E0EB4EA0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1437</TotalTime>
  <Words>1149</Words>
  <Application>Microsoft Office PowerPoint</Application>
  <PresentationFormat>On-screen Show (4:3)</PresentationFormat>
  <Paragraphs>211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Land Claim Settlement Trust An Introduction  May 19, 2011</vt:lpstr>
      <vt:lpstr>How is a Trust Established?</vt:lpstr>
      <vt:lpstr>Trust Set Up</vt:lpstr>
      <vt:lpstr>First Nation Trusts</vt:lpstr>
      <vt:lpstr>Structure of First Nation Trusts</vt:lpstr>
      <vt:lpstr>Corporate Trust</vt:lpstr>
      <vt:lpstr>Corporate Trust</vt:lpstr>
      <vt:lpstr>Corporate Trust</vt:lpstr>
      <vt:lpstr>Key Questions for Developing a Trust</vt:lpstr>
      <vt:lpstr>Key Questions for Developing a Trust</vt:lpstr>
      <vt:lpstr>Key Questions for Building a Trust</vt:lpstr>
      <vt:lpstr>Purpose</vt:lpstr>
      <vt:lpstr>Plan</vt:lpstr>
      <vt:lpstr>Uses of Trust Property</vt:lpstr>
      <vt:lpstr>Uses of Trust Property </vt:lpstr>
      <vt:lpstr>Uses of Trust Property Corporate Trust</vt:lpstr>
      <vt:lpstr>Uses of Trust Property Corporate Trust</vt:lpstr>
      <vt:lpstr>Investing</vt:lpstr>
      <vt:lpstr>Taxation</vt:lpstr>
      <vt:lpstr>Reporting</vt:lpstr>
      <vt:lpstr>Annual Operating Expenditures</vt:lpstr>
      <vt:lpstr>Conclusion</vt:lpstr>
      <vt:lpstr>Questions?</vt:lpstr>
    </vt:vector>
  </TitlesOfParts>
  <Company>Woloshyn &amp;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Nations Trust Governance Framework</dc:title>
  <dc:creator>Vicky Saysana</dc:creator>
  <cp:lastModifiedBy>Beverly Warren</cp:lastModifiedBy>
  <cp:revision>152</cp:revision>
  <dcterms:created xsi:type="dcterms:W3CDTF">2005-04-12T15:17:07Z</dcterms:created>
  <dcterms:modified xsi:type="dcterms:W3CDTF">2011-06-01T23:06:28Z</dcterms:modified>
</cp:coreProperties>
</file>