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13" r:id="rId1"/>
  </p:sldMasterIdLst>
  <p:notesMasterIdLst>
    <p:notesMasterId r:id="rId28"/>
  </p:notesMasterIdLst>
  <p:handoutMasterIdLst>
    <p:handoutMasterId r:id="rId29"/>
  </p:handoutMasterIdLst>
  <p:sldIdLst>
    <p:sldId id="256" r:id="rId2"/>
    <p:sldId id="338" r:id="rId3"/>
    <p:sldId id="302" r:id="rId4"/>
    <p:sldId id="341" r:id="rId5"/>
    <p:sldId id="303" r:id="rId6"/>
    <p:sldId id="342" r:id="rId7"/>
    <p:sldId id="329" r:id="rId8"/>
    <p:sldId id="346" r:id="rId9"/>
    <p:sldId id="358" r:id="rId10"/>
    <p:sldId id="351" r:id="rId11"/>
    <p:sldId id="306" r:id="rId12"/>
    <p:sldId id="348" r:id="rId13"/>
    <p:sldId id="353" r:id="rId14"/>
    <p:sldId id="354" r:id="rId15"/>
    <p:sldId id="355" r:id="rId16"/>
    <p:sldId id="357" r:id="rId17"/>
    <p:sldId id="300" r:id="rId18"/>
    <p:sldId id="356" r:id="rId19"/>
    <p:sldId id="310" r:id="rId20"/>
    <p:sldId id="312" r:id="rId21"/>
    <p:sldId id="324" r:id="rId22"/>
    <p:sldId id="264" r:id="rId23"/>
    <p:sldId id="359" r:id="rId24"/>
    <p:sldId id="360" r:id="rId25"/>
    <p:sldId id="288" r:id="rId26"/>
    <p:sldId id="289" r:id="rId27"/>
  </p:sldIdLst>
  <p:sldSz cx="9144000" cy="6858000" type="screen4x3"/>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8C50B"/>
    <a:srgbClr val="393955"/>
    <a:srgbClr val="FFFFCC"/>
    <a:srgbClr val="9C6864"/>
    <a:srgbClr val="652123"/>
    <a:srgbClr val="E3CC9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07" autoAdjust="0"/>
    <p:restoredTop sz="89593" autoAdjust="0"/>
  </p:normalViewPr>
  <p:slideViewPr>
    <p:cSldViewPr snapToGrid="0">
      <p:cViewPr>
        <p:scale>
          <a:sx n="72" d="100"/>
          <a:sy n="72" d="100"/>
        </p:scale>
        <p:origin x="-2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9" d="100"/>
          <a:sy n="59" d="100"/>
        </p:scale>
        <p:origin x="-2508" y="-78"/>
      </p:cViewPr>
      <p:guideLst>
        <p:guide orient="horz" pos="2957"/>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2"/>
            <a:ext cx="3077739" cy="469745"/>
          </a:xfrm>
          <a:prstGeom prst="rect">
            <a:avLst/>
          </a:prstGeom>
          <a:noFill/>
          <a:ln w="9525">
            <a:noFill/>
            <a:miter lim="800000"/>
            <a:headEnd/>
            <a:tailEnd/>
          </a:ln>
          <a:effectLst/>
        </p:spPr>
        <p:txBody>
          <a:bodyPr vert="horz" wrap="square" lIns="94652" tIns="47326" rIns="94652" bIns="47326" numCol="1" anchor="t" anchorCtr="0" compatLnSpc="1">
            <a:prstTxWarp prst="textNoShape">
              <a:avLst/>
            </a:prstTxWarp>
          </a:bodyPr>
          <a:lstStyle>
            <a:lvl1pPr defTabSz="946930">
              <a:defRPr sz="1200"/>
            </a:lvl1pPr>
          </a:lstStyle>
          <a:p>
            <a:pPr>
              <a:defRPr/>
            </a:pPr>
            <a:endParaRPr lang="en-US"/>
          </a:p>
        </p:txBody>
      </p:sp>
      <p:sp>
        <p:nvSpPr>
          <p:cNvPr id="120835" name="Rectangle 3"/>
          <p:cNvSpPr>
            <a:spLocks noGrp="1" noChangeArrowheads="1"/>
          </p:cNvSpPr>
          <p:nvPr>
            <p:ph type="dt" sz="quarter" idx="1"/>
          </p:nvPr>
        </p:nvSpPr>
        <p:spPr bwMode="auto">
          <a:xfrm>
            <a:off x="4024737" y="2"/>
            <a:ext cx="3076096" cy="469745"/>
          </a:xfrm>
          <a:prstGeom prst="rect">
            <a:avLst/>
          </a:prstGeom>
          <a:noFill/>
          <a:ln w="9525">
            <a:noFill/>
            <a:miter lim="800000"/>
            <a:headEnd/>
            <a:tailEnd/>
          </a:ln>
          <a:effectLst/>
        </p:spPr>
        <p:txBody>
          <a:bodyPr vert="horz" wrap="square" lIns="94652" tIns="47326" rIns="94652" bIns="47326" numCol="1" anchor="t" anchorCtr="0" compatLnSpc="1">
            <a:prstTxWarp prst="textNoShape">
              <a:avLst/>
            </a:prstTxWarp>
          </a:bodyPr>
          <a:lstStyle>
            <a:lvl1pPr algn="r" defTabSz="946930">
              <a:defRPr sz="1200"/>
            </a:lvl1pPr>
          </a:lstStyle>
          <a:p>
            <a:pPr>
              <a:defRPr/>
            </a:pPr>
            <a:endParaRPr lang="en-US"/>
          </a:p>
        </p:txBody>
      </p:sp>
      <p:sp>
        <p:nvSpPr>
          <p:cNvPr id="120836" name="Rectangle 4"/>
          <p:cNvSpPr>
            <a:spLocks noGrp="1" noChangeArrowheads="1"/>
          </p:cNvSpPr>
          <p:nvPr>
            <p:ph type="ftr" sz="quarter" idx="2"/>
          </p:nvPr>
        </p:nvSpPr>
        <p:spPr bwMode="auto">
          <a:xfrm>
            <a:off x="0" y="8917129"/>
            <a:ext cx="3077739" cy="469745"/>
          </a:xfrm>
          <a:prstGeom prst="rect">
            <a:avLst/>
          </a:prstGeom>
          <a:noFill/>
          <a:ln w="9525">
            <a:noFill/>
            <a:miter lim="800000"/>
            <a:headEnd/>
            <a:tailEnd/>
          </a:ln>
          <a:effectLst/>
        </p:spPr>
        <p:txBody>
          <a:bodyPr vert="horz" wrap="square" lIns="94652" tIns="47326" rIns="94652" bIns="47326" numCol="1" anchor="b" anchorCtr="0" compatLnSpc="1">
            <a:prstTxWarp prst="textNoShape">
              <a:avLst/>
            </a:prstTxWarp>
          </a:bodyPr>
          <a:lstStyle>
            <a:lvl1pPr defTabSz="946930">
              <a:defRPr sz="1200"/>
            </a:lvl1pPr>
          </a:lstStyle>
          <a:p>
            <a:pPr>
              <a:defRPr/>
            </a:pPr>
            <a:endParaRPr lang="en-US"/>
          </a:p>
        </p:txBody>
      </p:sp>
      <p:sp>
        <p:nvSpPr>
          <p:cNvPr id="120837" name="Rectangle 5"/>
          <p:cNvSpPr>
            <a:spLocks noGrp="1" noChangeArrowheads="1"/>
          </p:cNvSpPr>
          <p:nvPr>
            <p:ph type="sldNum" sz="quarter" idx="3"/>
          </p:nvPr>
        </p:nvSpPr>
        <p:spPr bwMode="auto">
          <a:xfrm>
            <a:off x="4024737" y="8917129"/>
            <a:ext cx="3076096" cy="469745"/>
          </a:xfrm>
          <a:prstGeom prst="rect">
            <a:avLst/>
          </a:prstGeom>
          <a:noFill/>
          <a:ln w="9525">
            <a:noFill/>
            <a:miter lim="800000"/>
            <a:headEnd/>
            <a:tailEnd/>
          </a:ln>
          <a:effectLst/>
        </p:spPr>
        <p:txBody>
          <a:bodyPr vert="horz" wrap="square" lIns="94652" tIns="47326" rIns="94652" bIns="47326" numCol="1" anchor="b" anchorCtr="0" compatLnSpc="1">
            <a:prstTxWarp prst="textNoShape">
              <a:avLst/>
            </a:prstTxWarp>
          </a:bodyPr>
          <a:lstStyle>
            <a:lvl1pPr algn="r" defTabSz="946930">
              <a:defRPr sz="1200"/>
            </a:lvl1pPr>
          </a:lstStyle>
          <a:p>
            <a:pPr>
              <a:defRPr/>
            </a:pPr>
            <a:fld id="{C3FF7E96-6B0A-425E-B8A1-38264C70B4B2}" type="slidenum">
              <a:rPr lang="en-US"/>
              <a:pPr>
                <a:defRPr/>
              </a:pPr>
              <a:t>‹#›</a:t>
            </a:fld>
            <a:endParaRPr lang="en-US" dirty="0"/>
          </a:p>
        </p:txBody>
      </p:sp>
    </p:spTree>
    <p:extLst>
      <p:ext uri="{BB962C8B-B14F-4D97-AF65-F5344CB8AC3E}">
        <p14:creationId xmlns="" xmlns:p14="http://schemas.microsoft.com/office/powerpoint/2010/main" val="1641706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2"/>
            <a:ext cx="3077739" cy="469745"/>
          </a:xfrm>
          <a:prstGeom prst="rect">
            <a:avLst/>
          </a:prstGeom>
          <a:noFill/>
          <a:ln w="9525">
            <a:noFill/>
            <a:miter lim="800000"/>
            <a:headEnd/>
            <a:tailEnd/>
          </a:ln>
          <a:effectLst/>
        </p:spPr>
        <p:txBody>
          <a:bodyPr vert="horz" wrap="square" lIns="94652" tIns="47326" rIns="94652" bIns="47326" numCol="1" anchor="t" anchorCtr="0" compatLnSpc="1">
            <a:prstTxWarp prst="textNoShape">
              <a:avLst/>
            </a:prstTxWarp>
          </a:bodyPr>
          <a:lstStyle>
            <a:lvl1pPr defTabSz="946930">
              <a:defRPr sz="1200"/>
            </a:lvl1pPr>
          </a:lstStyle>
          <a:p>
            <a:pPr>
              <a:defRPr/>
            </a:pPr>
            <a:endParaRPr lang="en-US"/>
          </a:p>
        </p:txBody>
      </p:sp>
      <p:sp>
        <p:nvSpPr>
          <p:cNvPr id="88067" name="Rectangle 3"/>
          <p:cNvSpPr>
            <a:spLocks noGrp="1" noChangeArrowheads="1"/>
          </p:cNvSpPr>
          <p:nvPr>
            <p:ph type="dt" idx="1"/>
          </p:nvPr>
        </p:nvSpPr>
        <p:spPr bwMode="auto">
          <a:xfrm>
            <a:off x="4024737" y="2"/>
            <a:ext cx="3076096" cy="469745"/>
          </a:xfrm>
          <a:prstGeom prst="rect">
            <a:avLst/>
          </a:prstGeom>
          <a:noFill/>
          <a:ln w="9525">
            <a:noFill/>
            <a:miter lim="800000"/>
            <a:headEnd/>
            <a:tailEnd/>
          </a:ln>
          <a:effectLst/>
        </p:spPr>
        <p:txBody>
          <a:bodyPr vert="horz" wrap="square" lIns="94652" tIns="47326" rIns="94652" bIns="47326" numCol="1" anchor="t" anchorCtr="0" compatLnSpc="1">
            <a:prstTxWarp prst="textNoShape">
              <a:avLst/>
            </a:prstTxWarp>
          </a:bodyPr>
          <a:lstStyle>
            <a:lvl1pPr algn="r" defTabSz="946930">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206500" y="704850"/>
            <a:ext cx="4689475" cy="3517900"/>
          </a:xfrm>
          <a:prstGeom prst="rect">
            <a:avLst/>
          </a:prstGeom>
          <a:noFill/>
          <a:ln w="9525">
            <a:solidFill>
              <a:srgbClr val="000000"/>
            </a:solidFill>
            <a:miter lim="800000"/>
            <a:headEnd/>
            <a:tailEnd/>
          </a:ln>
        </p:spPr>
      </p:sp>
      <p:sp>
        <p:nvSpPr>
          <p:cNvPr id="88069" name="Rectangle 5"/>
          <p:cNvSpPr>
            <a:spLocks noGrp="1" noChangeArrowheads="1"/>
          </p:cNvSpPr>
          <p:nvPr>
            <p:ph type="body" sz="quarter" idx="3"/>
          </p:nvPr>
        </p:nvSpPr>
        <p:spPr bwMode="auto">
          <a:xfrm>
            <a:off x="710248" y="4460168"/>
            <a:ext cx="5681980" cy="4224493"/>
          </a:xfrm>
          <a:prstGeom prst="rect">
            <a:avLst/>
          </a:prstGeom>
          <a:noFill/>
          <a:ln w="9525">
            <a:noFill/>
            <a:miter lim="800000"/>
            <a:headEnd/>
            <a:tailEnd/>
          </a:ln>
          <a:effectLst/>
        </p:spPr>
        <p:txBody>
          <a:bodyPr vert="horz" wrap="square" lIns="94652" tIns="47326" rIns="94652" bIns="4732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8070" name="Rectangle 6"/>
          <p:cNvSpPr>
            <a:spLocks noGrp="1" noChangeArrowheads="1"/>
          </p:cNvSpPr>
          <p:nvPr>
            <p:ph type="ftr" sz="quarter" idx="4"/>
          </p:nvPr>
        </p:nvSpPr>
        <p:spPr bwMode="auto">
          <a:xfrm>
            <a:off x="0" y="8917129"/>
            <a:ext cx="3077739" cy="469745"/>
          </a:xfrm>
          <a:prstGeom prst="rect">
            <a:avLst/>
          </a:prstGeom>
          <a:noFill/>
          <a:ln w="9525">
            <a:noFill/>
            <a:miter lim="800000"/>
            <a:headEnd/>
            <a:tailEnd/>
          </a:ln>
          <a:effectLst/>
        </p:spPr>
        <p:txBody>
          <a:bodyPr vert="horz" wrap="square" lIns="94652" tIns="47326" rIns="94652" bIns="47326" numCol="1" anchor="b" anchorCtr="0" compatLnSpc="1">
            <a:prstTxWarp prst="textNoShape">
              <a:avLst/>
            </a:prstTxWarp>
          </a:bodyPr>
          <a:lstStyle>
            <a:lvl1pPr defTabSz="946930">
              <a:defRPr sz="1200"/>
            </a:lvl1pPr>
          </a:lstStyle>
          <a:p>
            <a:pPr>
              <a:defRPr/>
            </a:pPr>
            <a:endParaRPr lang="en-US"/>
          </a:p>
        </p:txBody>
      </p:sp>
      <p:sp>
        <p:nvSpPr>
          <p:cNvPr id="88071" name="Rectangle 7"/>
          <p:cNvSpPr>
            <a:spLocks noGrp="1" noChangeArrowheads="1"/>
          </p:cNvSpPr>
          <p:nvPr>
            <p:ph type="sldNum" sz="quarter" idx="5"/>
          </p:nvPr>
        </p:nvSpPr>
        <p:spPr bwMode="auto">
          <a:xfrm>
            <a:off x="4024737" y="8917129"/>
            <a:ext cx="3076096" cy="469745"/>
          </a:xfrm>
          <a:prstGeom prst="rect">
            <a:avLst/>
          </a:prstGeom>
          <a:noFill/>
          <a:ln w="9525">
            <a:noFill/>
            <a:miter lim="800000"/>
            <a:headEnd/>
            <a:tailEnd/>
          </a:ln>
          <a:effectLst/>
        </p:spPr>
        <p:txBody>
          <a:bodyPr vert="horz" wrap="square" lIns="94652" tIns="47326" rIns="94652" bIns="47326" numCol="1" anchor="b" anchorCtr="0" compatLnSpc="1">
            <a:prstTxWarp prst="textNoShape">
              <a:avLst/>
            </a:prstTxWarp>
          </a:bodyPr>
          <a:lstStyle>
            <a:lvl1pPr algn="r" defTabSz="946930">
              <a:defRPr sz="1200"/>
            </a:lvl1pPr>
          </a:lstStyle>
          <a:p>
            <a:pPr>
              <a:defRPr/>
            </a:pPr>
            <a:fld id="{391679A6-E85C-4EE4-8F93-3F1AF94B92E8}" type="slidenum">
              <a:rPr lang="en-US"/>
              <a:pPr>
                <a:defRPr/>
              </a:pPr>
              <a:t>‹#›</a:t>
            </a:fld>
            <a:endParaRPr lang="en-US" dirty="0"/>
          </a:p>
        </p:txBody>
      </p:sp>
    </p:spTree>
    <p:extLst>
      <p:ext uri="{BB962C8B-B14F-4D97-AF65-F5344CB8AC3E}">
        <p14:creationId xmlns="" xmlns:p14="http://schemas.microsoft.com/office/powerpoint/2010/main" val="6723071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CA" dirty="0" smtClean="0"/>
          </a:p>
        </p:txBody>
      </p:sp>
      <p:sp>
        <p:nvSpPr>
          <p:cNvPr id="44036" name="Slide Number Placeholder 3"/>
          <p:cNvSpPr>
            <a:spLocks noGrp="1"/>
          </p:cNvSpPr>
          <p:nvPr>
            <p:ph type="sldNum" sz="quarter" idx="5"/>
          </p:nvPr>
        </p:nvSpPr>
        <p:spPr>
          <a:noFill/>
        </p:spPr>
        <p:txBody>
          <a:bodyPr/>
          <a:lstStyle/>
          <a:p>
            <a:pPr defTabSz="945346"/>
            <a:fld id="{2E811E08-9712-46B0-93D8-9733A5A37368}" type="slidenum">
              <a:rPr lang="en-US" smtClean="0"/>
              <a:pPr defTabSz="945346"/>
              <a:t>3</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30" name="Date Placeholder 29"/>
          <p:cNvSpPr>
            <a:spLocks noGrp="1"/>
          </p:cNvSpPr>
          <p:nvPr>
            <p:ph type="dt" sz="half" idx="10"/>
          </p:nvPr>
        </p:nvSpPr>
        <p:spPr/>
        <p:txBody>
          <a:bodyPr/>
          <a:lstStyle/>
          <a:p>
            <a:r>
              <a:rPr lang="en-US" sz="1100" dirty="0" smtClean="0">
                <a:solidFill>
                  <a:schemeClr val="tx2"/>
                </a:solidFill>
              </a:rPr>
              <a:t>March  2011</a:t>
            </a:r>
            <a:endParaRPr lang="en-US" sz="1100" dirty="0">
              <a:solidFill>
                <a:schemeClr val="tx2"/>
              </a:solidFill>
            </a:endParaRPr>
          </a:p>
        </p:txBody>
      </p:sp>
      <p:sp>
        <p:nvSpPr>
          <p:cNvPr id="19" name="Footer Placeholder 18"/>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27" name="Slide Number Placeholder 26"/>
          <p:cNvSpPr>
            <a:spLocks noGrp="1"/>
          </p:cNvSpPr>
          <p:nvPr>
            <p:ph type="sldNum" sz="quarter" idx="12"/>
          </p:nvPr>
        </p:nvSpPr>
        <p:spPr/>
        <p:txBody>
          <a:bodyPr/>
          <a:lstStyle/>
          <a:p>
            <a:pPr>
              <a:defRPr/>
            </a:pPr>
            <a:fld id="{DBF294D4-B4B8-46BD-82DE-EB31493311E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6" name="Slide Number Placeholder 5"/>
          <p:cNvSpPr>
            <a:spLocks noGrp="1"/>
          </p:cNvSpPr>
          <p:nvPr>
            <p:ph type="sldNum" sz="quarter" idx="12"/>
          </p:nvPr>
        </p:nvSpPr>
        <p:spPr/>
        <p:txBody>
          <a:bodyPr/>
          <a:lstStyle/>
          <a:p>
            <a:pPr>
              <a:defRPr/>
            </a:pPr>
            <a:fld id="{D190A12F-F278-4534-B5A6-C4B467FA2B1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6" name="Slide Number Placeholder 5"/>
          <p:cNvSpPr>
            <a:spLocks noGrp="1"/>
          </p:cNvSpPr>
          <p:nvPr>
            <p:ph type="sldNum" sz="quarter" idx="12"/>
          </p:nvPr>
        </p:nvSpPr>
        <p:spPr/>
        <p:txBody>
          <a:bodyPr/>
          <a:lstStyle/>
          <a:p>
            <a:pPr>
              <a:defRPr/>
            </a:pPr>
            <a:fld id="{415B8ED2-BD52-4BF7-A41B-329CBABC18F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lvl1pPr>
              <a:defRPr/>
            </a:lvl1pPr>
          </a:lstStyle>
          <a:p>
            <a:r>
              <a:rPr lang="en-US" dirty="0" smtClean="0"/>
              <a:t>March 2011</a:t>
            </a:r>
            <a:endParaRPr lang="en-US" sz="1100" dirty="0">
              <a:solidFill>
                <a:schemeClr val="tx2"/>
              </a:solidFill>
            </a:endParaRP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6" name="Slide Number Placeholder 5"/>
          <p:cNvSpPr>
            <a:spLocks noGrp="1"/>
          </p:cNvSpPr>
          <p:nvPr>
            <p:ph type="sldNum" sz="quarter" idx="12"/>
          </p:nvPr>
        </p:nvSpPr>
        <p:spPr/>
        <p:txBody>
          <a:bodyPr/>
          <a:lstStyle/>
          <a:p>
            <a:pPr>
              <a:defRPr/>
            </a:pPr>
            <a:fld id="{96F05AF3-7676-41A2-9A2B-598CFD6A2FF7}"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6" name="Slide Number Placeholder 5"/>
          <p:cNvSpPr>
            <a:spLocks noGrp="1"/>
          </p:cNvSpPr>
          <p:nvPr>
            <p:ph type="sldNum" sz="quarter" idx="12"/>
          </p:nvPr>
        </p:nvSpPr>
        <p:spPr/>
        <p:txBody>
          <a:bodyPr/>
          <a:lstStyle/>
          <a:p>
            <a:pPr>
              <a:defRPr/>
            </a:pPr>
            <a:fld id="{6B858C31-D4C5-4F7A-96AF-FCB717D9BB0F}"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7" name="Slide Number Placeholder 6"/>
          <p:cNvSpPr>
            <a:spLocks noGrp="1"/>
          </p:cNvSpPr>
          <p:nvPr>
            <p:ph type="sldNum" sz="quarter" idx="12"/>
          </p:nvPr>
        </p:nvSpPr>
        <p:spPr/>
        <p:txBody>
          <a:bodyPr/>
          <a:lstStyle/>
          <a:p>
            <a:pPr>
              <a:defRPr/>
            </a:pPr>
            <a:fld id="{6B91A6D3-CB38-4B1A-9C76-2302E87C38C3}"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8" name="Footer Placeholder 7"/>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9" name="Slide Number Placeholder 8"/>
          <p:cNvSpPr>
            <a:spLocks noGrp="1"/>
          </p:cNvSpPr>
          <p:nvPr>
            <p:ph type="sldNum" sz="quarter" idx="12"/>
          </p:nvPr>
        </p:nvSpPr>
        <p:spPr/>
        <p:txBody>
          <a:bodyPr/>
          <a:lstStyle/>
          <a:p>
            <a:pPr>
              <a:defRPr/>
            </a:pPr>
            <a:fld id="{55310A54-4390-4169-9B74-CC8A6C172750}"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5" name="Slide Number Placeholder 4"/>
          <p:cNvSpPr>
            <a:spLocks noGrp="1"/>
          </p:cNvSpPr>
          <p:nvPr>
            <p:ph type="sldNum" sz="quarter" idx="12"/>
          </p:nvPr>
        </p:nvSpPr>
        <p:spPr/>
        <p:txBody>
          <a:bodyPr/>
          <a:lstStyle/>
          <a:p>
            <a:pPr>
              <a:defRPr/>
            </a:pPr>
            <a:fld id="{6D093174-92CC-481B-B273-B9EBFE6502E7}"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3" name="Footer Placeholder 2"/>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4" name="Slide Number Placeholder 3"/>
          <p:cNvSpPr>
            <a:spLocks noGrp="1"/>
          </p:cNvSpPr>
          <p:nvPr>
            <p:ph type="sldNum" sz="quarter" idx="12"/>
          </p:nvPr>
        </p:nvSpPr>
        <p:spPr/>
        <p:txBody>
          <a:bodyPr/>
          <a:lstStyle/>
          <a:p>
            <a:pPr>
              <a:defRPr/>
            </a:pPr>
            <a:fld id="{B14E91D7-F403-4FD0-B3A9-289B5316A490}"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7" name="Slide Number Placeholder 6"/>
          <p:cNvSpPr>
            <a:spLocks noGrp="1"/>
          </p:cNvSpPr>
          <p:nvPr>
            <p:ph type="sldNum" sz="quarter" idx="12"/>
          </p:nvPr>
        </p:nvSpPr>
        <p:spPr/>
        <p:txBody>
          <a:bodyPr/>
          <a:lstStyle/>
          <a:p>
            <a:pPr>
              <a:defRPr/>
            </a:pPr>
            <a:fld id="{68708DA7-E5B1-42A7-BF20-5FC713D99D85}"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6BCBE8-30B0-4476-8762-9236B142003A}" type="datetimeFigureOut">
              <a:rPr lang="en-US" smtClean="0"/>
              <a:pPr/>
              <a:t>7/18/2011</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defRPr/>
            </a:pPr>
            <a:r>
              <a:rPr lang="en-US" smtClean="0"/>
              <a:t>Woloshyn &amp; Company</a:t>
            </a:r>
          </a:p>
          <a:p>
            <a:pPr>
              <a:defRPr/>
            </a:pPr>
            <a:r>
              <a:rPr lang="en-US" smtClean="0"/>
              <a:t>Presented by Stephen M. Pillipow</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6254DA1B-5382-4374-AB30-38840E4B2903}"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dirty="0" smtClean="0"/>
              <a:t>March 2011</a:t>
            </a:r>
            <a:endParaRPr lang="en-US" sz="1100" dirty="0">
              <a:solidFill>
                <a:schemeClr val="tx2"/>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n-US" b="1" i="1" dirty="0" smtClean="0"/>
              <a:t>Kim Alexander Fullerton Barrister &amp; Solicitor</a:t>
            </a:r>
            <a:endParaRPr lang="en-US" dirty="0" smtClean="0"/>
          </a:p>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7B0A3650-BB75-4B95-AE8B-82BB43D6E214}"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algn="ctr" eaLnBrk="1" hangingPunct="1">
              <a:defRPr/>
            </a:pPr>
            <a:r>
              <a:rPr lang="en-US" sz="4900" b="1" dirty="0" smtClean="0">
                <a:solidFill>
                  <a:schemeClr val="bg1"/>
                </a:solidFill>
              </a:rPr>
              <a:t>Coldwater Claim Settlement Trust</a:t>
            </a:r>
            <a:br>
              <a:rPr lang="en-US" sz="4900" b="1" dirty="0" smtClean="0">
                <a:solidFill>
                  <a:schemeClr val="bg1"/>
                </a:solidFill>
              </a:rPr>
            </a:br>
            <a:r>
              <a:rPr lang="en-US" sz="4900" b="1" dirty="0" smtClean="0">
                <a:solidFill>
                  <a:schemeClr val="bg1"/>
                </a:solidFill>
              </a:rPr>
              <a:t>Community Engagement</a:t>
            </a:r>
            <a:br>
              <a:rPr lang="en-US" sz="4900" b="1" dirty="0" smtClean="0">
                <a:solidFill>
                  <a:schemeClr val="bg1"/>
                </a:solidFill>
              </a:rPr>
            </a:br>
            <a:r>
              <a:rPr lang="en-US" sz="4000" dirty="0" smtClean="0">
                <a:solidFill>
                  <a:schemeClr val="bg1"/>
                </a:solidFill>
              </a:rPr>
              <a:t>July 9, 2011</a:t>
            </a:r>
            <a:endParaRPr lang="en-US" sz="4000" b="1" dirty="0" smtClean="0">
              <a:solidFill>
                <a:schemeClr val="bg1"/>
              </a:solidFill>
            </a:endParaRPr>
          </a:p>
        </p:txBody>
      </p:sp>
      <p:sp>
        <p:nvSpPr>
          <p:cNvPr id="2051" name="Rectangle 3"/>
          <p:cNvSpPr>
            <a:spLocks noGrp="1" noChangeArrowheads="1"/>
          </p:cNvSpPr>
          <p:nvPr>
            <p:ph type="subTitle" idx="1"/>
          </p:nvPr>
        </p:nvSpPr>
        <p:spPr>
          <a:xfrm>
            <a:off x="1371601" y="3545633"/>
            <a:ext cx="6400800" cy="2083836"/>
          </a:xfrm>
        </p:spPr>
        <p:txBody>
          <a:bodyPr>
            <a:normAutofit/>
          </a:bodyPr>
          <a:lstStyle/>
          <a:p>
            <a:pPr eaLnBrk="1" hangingPunct="1">
              <a:lnSpc>
                <a:spcPct val="80000"/>
              </a:lnSpc>
              <a:defRPr/>
            </a:pPr>
            <a:endParaRPr lang="en-US" sz="1200" dirty="0" smtClean="0"/>
          </a:p>
          <a:p>
            <a:pPr eaLnBrk="1" hangingPunct="1">
              <a:lnSpc>
                <a:spcPct val="80000"/>
              </a:lnSpc>
              <a:defRPr/>
            </a:pPr>
            <a:endParaRPr lang="en-US" sz="1600" b="1" dirty="0" smtClean="0"/>
          </a:p>
          <a:p>
            <a:r>
              <a:rPr lang="en-US" sz="1600" b="1" i="1" dirty="0" smtClean="0"/>
              <a:t>Kim Alexander Fullerton</a:t>
            </a:r>
            <a:endParaRPr lang="en-US" sz="1600" dirty="0" smtClean="0"/>
          </a:p>
          <a:p>
            <a:r>
              <a:rPr lang="en-US" sz="1600" b="1" i="1" dirty="0" smtClean="0"/>
              <a:t>Barrister &amp; Solicitor</a:t>
            </a:r>
            <a:endParaRPr lang="en-US" sz="1600" dirty="0" smtClean="0"/>
          </a:p>
          <a:p>
            <a:endParaRPr lang="en-US" sz="1600" b="1" i="1" dirty="0" smtClean="0"/>
          </a:p>
          <a:p>
            <a:endParaRPr lang="en-US" sz="1600" b="1" dirty="0" smtClean="0"/>
          </a:p>
          <a:p>
            <a:pPr eaLnBrk="1" hangingPunct="1">
              <a:lnSpc>
                <a:spcPct val="80000"/>
              </a:lnSpc>
              <a:defRPr/>
            </a:pPr>
            <a:endParaRPr lang="en-US" sz="1600" b="1" dirty="0" smtClean="0"/>
          </a:p>
          <a:p>
            <a:pPr eaLnBrk="1" hangingPunct="1">
              <a:lnSpc>
                <a:spcPct val="80000"/>
              </a:lnSpc>
              <a:defRPr/>
            </a:pPr>
            <a:endParaRPr lang="en-US" sz="16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CA" dirty="0" smtClean="0">
                <a:solidFill>
                  <a:schemeClr val="accent1">
                    <a:lumMod val="60000"/>
                    <a:lumOff val="40000"/>
                  </a:schemeClr>
                </a:solidFill>
              </a:rPr>
              <a:t>Uses of Trust Property</a:t>
            </a:r>
            <a:br>
              <a:rPr lang="en-CA" dirty="0" smtClean="0">
                <a:solidFill>
                  <a:schemeClr val="accent1">
                    <a:lumMod val="60000"/>
                    <a:lumOff val="40000"/>
                  </a:schemeClr>
                </a:solidFill>
              </a:rPr>
            </a:br>
            <a:r>
              <a:rPr lang="en-CA" sz="3600" dirty="0" smtClean="0">
                <a:solidFill>
                  <a:schemeClr val="accent1">
                    <a:lumMod val="60000"/>
                    <a:lumOff val="40000"/>
                  </a:schemeClr>
                </a:solidFill>
              </a:rPr>
              <a:t>Corporate Trust</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lnSpcReduction="10000"/>
          </a:bodyPr>
          <a:lstStyle/>
          <a:p>
            <a:pPr>
              <a:defRPr/>
            </a:pPr>
            <a:r>
              <a:rPr lang="en-CA" sz="3000" dirty="0" smtClean="0"/>
              <a:t>Annual Payment can be structured in different ways</a:t>
            </a:r>
          </a:p>
          <a:p>
            <a:pPr lvl="1">
              <a:defRPr/>
            </a:pPr>
            <a:r>
              <a:rPr lang="en-CA" dirty="0" smtClean="0"/>
              <a:t>Annual Income	</a:t>
            </a:r>
          </a:p>
          <a:p>
            <a:pPr lvl="4">
              <a:defRPr/>
            </a:pPr>
            <a:r>
              <a:rPr lang="en-CA" dirty="0" smtClean="0"/>
              <a:t>Fluctuates yearly based on rate of return</a:t>
            </a:r>
          </a:p>
          <a:p>
            <a:pPr lvl="4">
              <a:defRPr/>
            </a:pPr>
            <a:r>
              <a:rPr lang="en-CA" dirty="0" smtClean="0"/>
              <a:t>Long term planning more difficult</a:t>
            </a:r>
          </a:p>
          <a:p>
            <a:pPr lvl="4">
              <a:defRPr/>
            </a:pPr>
            <a:r>
              <a:rPr lang="en-CA" dirty="0" smtClean="0"/>
              <a:t>Need to address growth of the Trust Property</a:t>
            </a:r>
          </a:p>
          <a:p>
            <a:pPr lvl="1">
              <a:defRPr/>
            </a:pPr>
            <a:r>
              <a:rPr lang="en-CA" dirty="0" smtClean="0"/>
              <a:t>Smoothing Mechanism	</a:t>
            </a:r>
          </a:p>
          <a:p>
            <a:pPr lvl="4">
              <a:defRPr/>
            </a:pPr>
            <a:r>
              <a:rPr lang="en-CA" dirty="0" smtClean="0"/>
              <a:t>Set minimum amount</a:t>
            </a:r>
          </a:p>
          <a:p>
            <a:pPr lvl="4">
              <a:defRPr/>
            </a:pPr>
            <a:r>
              <a:rPr lang="en-CA" dirty="0" smtClean="0"/>
              <a:t>Percentage of Trust Property - 2% to 4%</a:t>
            </a:r>
          </a:p>
          <a:p>
            <a:pPr lvl="4">
              <a:defRPr/>
            </a:pPr>
            <a:r>
              <a:rPr lang="en-CA" dirty="0" smtClean="0"/>
              <a:t>Makes long term planning easier</a:t>
            </a:r>
          </a:p>
          <a:p>
            <a:pPr lvl="4">
              <a:buFont typeface="Wingdings" pitchFamily="2" charset="2"/>
              <a:buNone/>
              <a:defRPr/>
            </a:pPr>
            <a:r>
              <a:rPr lang="en-CA" dirty="0" smtClean="0"/>
              <a:t>	</a:t>
            </a:r>
          </a:p>
          <a:p>
            <a:pPr lvl="4">
              <a:buFont typeface="Wingdings" pitchFamily="2" charset="2"/>
              <a:buNone/>
              <a:defRPr/>
            </a:pPr>
            <a:endParaRPr lang="en-CA" dirty="0" smtClean="0"/>
          </a:p>
          <a:p>
            <a:pPr lvl="4">
              <a:buFont typeface="Wingdings" pitchFamily="2" charset="2"/>
              <a:buNone/>
              <a:defRPr/>
            </a:pPr>
            <a:endParaRPr lang="en-CA" dirty="0" smtClean="0"/>
          </a:p>
          <a:p>
            <a:pPr lvl="4">
              <a:buFont typeface="Wingdings" pitchFamily="2" charset="2"/>
              <a:buNone/>
              <a:defRPr/>
            </a:pPr>
            <a:endParaRPr lang="en-CA" dirty="0" smtClean="0"/>
          </a:p>
          <a:p>
            <a:pPr lvl="4">
              <a:buFont typeface="Wingdings" pitchFamily="2" charset="2"/>
              <a:buNone/>
              <a:defRPr/>
            </a:pPr>
            <a:endParaRPr lang="en-CA" dirty="0" smtClean="0"/>
          </a:p>
          <a:p>
            <a:pPr lvl="4">
              <a:buFont typeface="Wingdings" pitchFamily="2" charset="2"/>
              <a:buNone/>
              <a:defRPr/>
            </a:pPr>
            <a:endParaRPr lang="en-CA" dirty="0" smtClean="0"/>
          </a:p>
          <a:p>
            <a:pPr lvl="4">
              <a:buFont typeface="Wingdings" pitchFamily="2" charset="2"/>
              <a:buNone/>
              <a:defRPr/>
            </a:pPr>
            <a:endParaRPr lang="en-CA" dirty="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21DBF94D-FB1F-475C-B338-110F748C0149}"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Plan</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fontScale="92500"/>
          </a:bodyPr>
          <a:lstStyle/>
          <a:p>
            <a:pPr>
              <a:defRPr/>
            </a:pPr>
            <a:r>
              <a:rPr lang="en-CA" sz="3000" dirty="0" smtClean="0"/>
              <a:t>One of the first questions or decisions that will need to be made is “will the capital be spent and if so how much and on what?”</a:t>
            </a:r>
          </a:p>
          <a:p>
            <a:pPr lvl="1">
              <a:defRPr/>
            </a:pPr>
            <a:r>
              <a:rPr lang="en-CA" sz="2600" dirty="0" smtClean="0"/>
              <a:t>The more utilized upfront means less will be available to invest and generate income in the long term</a:t>
            </a:r>
          </a:p>
          <a:p>
            <a:pPr lvl="1">
              <a:defRPr/>
            </a:pPr>
            <a:r>
              <a:rPr lang="en-CA" sz="2600" dirty="0" smtClean="0"/>
              <a:t>The more spent upfront on  a PCD provides an immediate benefit to the current generation, but less benefits to future generations</a:t>
            </a:r>
          </a:p>
          <a:p>
            <a:pPr>
              <a:defRPr/>
            </a:pPr>
            <a:r>
              <a:rPr lang="en-CA" sz="3000" dirty="0" smtClean="0"/>
              <a:t>Need to determine what is the appropriate balance for the community</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D5CFB775-8D13-475E-BC16-A06A9CB605D3}"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274638"/>
            <a:ext cx="8686800" cy="1189037"/>
          </a:xfrm>
        </p:spPr>
        <p:txBody>
          <a:bodyPr>
            <a:normAutofit/>
          </a:bodyPr>
          <a:lstStyle/>
          <a:p>
            <a:pPr>
              <a:defRPr/>
            </a:pPr>
            <a:r>
              <a:rPr lang="en-CA" sz="4000" dirty="0" smtClean="0">
                <a:solidFill>
                  <a:schemeClr val="accent1">
                    <a:lumMod val="60000"/>
                    <a:lumOff val="40000"/>
                  </a:schemeClr>
                </a:solidFill>
              </a:rPr>
              <a:t>Personal Cash Distribution (PCD)</a:t>
            </a:r>
            <a:endParaRPr lang="en-CA" sz="4000" dirty="0">
              <a:solidFill>
                <a:schemeClr val="accent1">
                  <a:lumMod val="60000"/>
                  <a:lumOff val="40000"/>
                </a:schemeClr>
              </a:solidFill>
            </a:endParaRPr>
          </a:p>
        </p:txBody>
      </p:sp>
      <p:sp>
        <p:nvSpPr>
          <p:cNvPr id="3" name="Content Placeholder 2"/>
          <p:cNvSpPr>
            <a:spLocks noGrp="1"/>
          </p:cNvSpPr>
          <p:nvPr>
            <p:ph idx="1"/>
          </p:nvPr>
        </p:nvSpPr>
        <p:spPr/>
        <p:txBody>
          <a:bodyPr/>
          <a:lstStyle/>
          <a:p>
            <a:pPr>
              <a:defRPr/>
            </a:pPr>
            <a:r>
              <a:rPr lang="en-CA" dirty="0" smtClean="0"/>
              <a:t>Three Main Questions:</a:t>
            </a:r>
          </a:p>
          <a:p>
            <a:pPr>
              <a:buNone/>
              <a:defRPr/>
            </a:pPr>
            <a:endParaRPr lang="en-CA" dirty="0" smtClean="0"/>
          </a:p>
          <a:p>
            <a:pPr>
              <a:defRPr/>
            </a:pPr>
            <a:r>
              <a:rPr lang="en-CA" dirty="0" smtClean="0"/>
              <a:t>1)	How Much?</a:t>
            </a:r>
          </a:p>
          <a:p>
            <a:pPr>
              <a:defRPr/>
            </a:pPr>
            <a:r>
              <a:rPr lang="en-CA" dirty="0" smtClean="0"/>
              <a:t>2)	Who Gets It? </a:t>
            </a:r>
          </a:p>
          <a:p>
            <a:pPr>
              <a:defRPr/>
            </a:pPr>
            <a:r>
              <a:rPr lang="en-CA" dirty="0" smtClean="0"/>
              <a:t>3)	When?</a:t>
            </a:r>
          </a:p>
          <a:p>
            <a:pPr>
              <a:buNone/>
              <a:defRPr/>
            </a:pPr>
            <a:endParaRPr lang="en-CA" dirty="0" smtClean="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42418803-4039-4074-AA1B-488141FC6F40}"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Much?</a:t>
            </a:r>
            <a:endParaRPr lang="en-US" dirty="0"/>
          </a:p>
        </p:txBody>
      </p:sp>
      <p:sp>
        <p:nvSpPr>
          <p:cNvPr id="3" name="Content Placeholder 2"/>
          <p:cNvSpPr>
            <a:spLocks noGrp="1"/>
          </p:cNvSpPr>
          <p:nvPr>
            <p:ph idx="1"/>
          </p:nvPr>
        </p:nvSpPr>
        <p:spPr/>
        <p:txBody>
          <a:bodyPr/>
          <a:lstStyle/>
          <a:p>
            <a:r>
              <a:rPr lang="en-US" dirty="0" smtClean="0"/>
              <a:t>You have about 700 members, so:</a:t>
            </a:r>
          </a:p>
          <a:p>
            <a:r>
              <a:rPr lang="en-US" dirty="0" smtClean="0"/>
              <a:t>$1,000 payment will cost $700,000</a:t>
            </a:r>
          </a:p>
          <a:p>
            <a:r>
              <a:rPr lang="en-US" dirty="0" smtClean="0"/>
              <a:t>$2,000 payment will cost $1.4 million</a:t>
            </a:r>
          </a:p>
          <a:p>
            <a:r>
              <a:rPr lang="en-US" dirty="0" smtClean="0"/>
              <a:t>$5,000 payment will cost $3.5 million</a:t>
            </a:r>
          </a:p>
          <a:p>
            <a:r>
              <a:rPr lang="en-US" dirty="0" smtClean="0"/>
              <a:t>$10,000 payment will cost $7 million</a:t>
            </a:r>
          </a:p>
          <a:p>
            <a:r>
              <a:rPr lang="en-US" dirty="0" smtClean="0"/>
              <a:t>$20,000 payment will cost $14 million</a:t>
            </a:r>
          </a:p>
          <a:p>
            <a:endParaRPr lang="en-US" dirty="0" smtClean="0"/>
          </a:p>
          <a:p>
            <a:r>
              <a:rPr lang="en-US" dirty="0" smtClean="0"/>
              <a:t>You need to find the right balance of immediate benefit versus long term benefits</a:t>
            </a:r>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Gets the PCD?</a:t>
            </a:r>
            <a:endParaRPr lang="en-US" dirty="0"/>
          </a:p>
        </p:txBody>
      </p:sp>
      <p:sp>
        <p:nvSpPr>
          <p:cNvPr id="3" name="Content Placeholder 2"/>
          <p:cNvSpPr>
            <a:spLocks noGrp="1"/>
          </p:cNvSpPr>
          <p:nvPr>
            <p:ph idx="1"/>
          </p:nvPr>
        </p:nvSpPr>
        <p:spPr/>
        <p:txBody>
          <a:bodyPr/>
          <a:lstStyle/>
          <a:p>
            <a:r>
              <a:rPr lang="en-US" dirty="0" smtClean="0"/>
              <a:t>Not as easy as it looks</a:t>
            </a:r>
          </a:p>
          <a:p>
            <a:r>
              <a:rPr lang="en-US" dirty="0" smtClean="0"/>
              <a:t>Generally must be both a member and alive on the day of the vote to get PCD</a:t>
            </a:r>
          </a:p>
          <a:p>
            <a:r>
              <a:rPr lang="en-US" dirty="0" smtClean="0"/>
              <a:t>You have control of your own membership (not Indian Affairs)</a:t>
            </a:r>
          </a:p>
          <a:p>
            <a:r>
              <a:rPr lang="en-US" dirty="0" smtClean="0"/>
              <a:t>What about people that have applied for membership and not yet been added?</a:t>
            </a:r>
          </a:p>
          <a:p>
            <a:r>
              <a:rPr lang="en-US" dirty="0" smtClean="0"/>
              <a:t>What happens if someone dies after the vote but before the PCD is paid?</a:t>
            </a:r>
          </a:p>
          <a:p>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When?</a:t>
            </a:r>
            <a:endParaRPr lang="en-US" dirty="0"/>
          </a:p>
        </p:txBody>
      </p:sp>
      <p:sp>
        <p:nvSpPr>
          <p:cNvPr id="3" name="Content Placeholder 2"/>
          <p:cNvSpPr>
            <a:spLocks noGrp="1"/>
          </p:cNvSpPr>
          <p:nvPr>
            <p:ph idx="1"/>
          </p:nvPr>
        </p:nvSpPr>
        <p:spPr/>
        <p:txBody>
          <a:bodyPr>
            <a:normAutofit lnSpcReduction="10000"/>
          </a:bodyPr>
          <a:lstStyle/>
          <a:p>
            <a:r>
              <a:rPr lang="en-US" dirty="0" smtClean="0"/>
              <a:t>Mainly about minors (members under 18 at time of vote)</a:t>
            </a:r>
          </a:p>
          <a:p>
            <a:r>
              <a:rPr lang="en-US" dirty="0" smtClean="0"/>
              <a:t>Can simply pay members when they turn 18</a:t>
            </a:r>
          </a:p>
          <a:p>
            <a:r>
              <a:rPr lang="en-US" dirty="0" smtClean="0"/>
              <a:t>Could pick a later age, like 21 or 25</a:t>
            </a:r>
          </a:p>
          <a:p>
            <a:r>
              <a:rPr lang="en-US" dirty="0" smtClean="0"/>
              <a:t>Can link it to graduation from high school</a:t>
            </a:r>
          </a:p>
          <a:p>
            <a:r>
              <a:rPr lang="en-US" dirty="0" smtClean="0"/>
              <a:t>Or both, such as “when turn 21 or graduate from high school, which ever occurs first”</a:t>
            </a:r>
          </a:p>
          <a:p>
            <a:endParaRPr lang="en-US" dirty="0" smtClean="0"/>
          </a:p>
          <a:p>
            <a:r>
              <a:rPr lang="en-US" dirty="0" smtClean="0"/>
              <a:t>Again, what to do with PCD of a minor who dies before receiving it?</a:t>
            </a:r>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Initial Uses of Trust Capital</a:t>
            </a:r>
            <a:endParaRPr lang="en-US" dirty="0"/>
          </a:p>
        </p:txBody>
      </p:sp>
      <p:sp>
        <p:nvSpPr>
          <p:cNvPr id="3" name="Content Placeholder 2"/>
          <p:cNvSpPr>
            <a:spLocks noGrp="1"/>
          </p:cNvSpPr>
          <p:nvPr>
            <p:ph idx="1"/>
          </p:nvPr>
        </p:nvSpPr>
        <p:spPr/>
        <p:txBody>
          <a:bodyPr/>
          <a:lstStyle/>
          <a:p>
            <a:r>
              <a:rPr lang="en-US" dirty="0" smtClean="0"/>
              <a:t>Often a First Nation will decide to spend some of the capital from the trust right away on important projects to improve the community like schools, daycare, community centres, recreational facilities, transportation, etc, upon recommendation from the membership.</a:t>
            </a:r>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CA" dirty="0" smtClean="0">
                <a:solidFill>
                  <a:schemeClr val="accent1">
                    <a:lumMod val="60000"/>
                    <a:lumOff val="40000"/>
                  </a:schemeClr>
                </a:solidFill>
              </a:rPr>
              <a:t>Purpose</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a:bodyPr>
          <a:lstStyle/>
          <a:p>
            <a:pPr>
              <a:defRPr/>
            </a:pPr>
            <a:r>
              <a:rPr lang="en-CA" sz="3000" dirty="0" smtClean="0"/>
              <a:t>The fundamental purposes for the Trust must be determined</a:t>
            </a:r>
          </a:p>
          <a:p>
            <a:pPr lvl="1">
              <a:defRPr/>
            </a:pPr>
            <a:r>
              <a:rPr lang="en-CA" sz="2600" dirty="0" smtClean="0"/>
              <a:t>Specific Claim Settlement Trust, so it must be for the “long term benefit of GIFN”</a:t>
            </a:r>
          </a:p>
          <a:p>
            <a:pPr lvl="1">
              <a:defRPr/>
            </a:pPr>
            <a:r>
              <a:rPr lang="en-CA" sz="2600" dirty="0" smtClean="0"/>
              <a:t>The Settlement Agreement with Canada will allow Georgina Island to buy land and add it to reserve</a:t>
            </a:r>
          </a:p>
          <a:p>
            <a:pPr>
              <a:defRPr/>
            </a:pPr>
            <a:r>
              <a:rPr lang="en-CA" sz="3000" dirty="0" smtClean="0"/>
              <a:t>GIFN can purchase up to 3,000 acres of land and create up to 3 new reserves in the next 30 years should the First Nation choose to</a:t>
            </a:r>
          </a:p>
          <a:p>
            <a:pPr>
              <a:defRPr/>
            </a:pPr>
            <a:endParaRPr lang="en-CA" dirty="0" smtClean="0"/>
          </a:p>
          <a:p>
            <a:pPr lvl="1">
              <a:defRPr/>
            </a:pPr>
            <a:endParaRPr lang="en-CA" dirty="0" smtClean="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FA93340D-ABE5-4E38-A7F1-F53C12665555}"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Land Purchase</a:t>
            </a:r>
            <a:endParaRPr lang="en-US" dirty="0"/>
          </a:p>
        </p:txBody>
      </p:sp>
      <p:sp>
        <p:nvSpPr>
          <p:cNvPr id="3" name="Content Placeholder 2"/>
          <p:cNvSpPr>
            <a:spLocks noGrp="1"/>
          </p:cNvSpPr>
          <p:nvPr>
            <p:ph idx="1"/>
          </p:nvPr>
        </p:nvSpPr>
        <p:spPr/>
        <p:txBody>
          <a:bodyPr/>
          <a:lstStyle/>
          <a:p>
            <a:r>
              <a:rPr lang="en-US" dirty="0" smtClean="0"/>
              <a:t>Need to have mechanism in place to permit GIFN to access funds from the Trust to buy the land</a:t>
            </a:r>
          </a:p>
          <a:p>
            <a:r>
              <a:rPr lang="en-US" dirty="0" smtClean="0"/>
              <a:t>May be wise to have band owned corporation or an agent acting on behalf of the band to purchase the lands (price might go up otherwise)</a:t>
            </a:r>
          </a:p>
          <a:p>
            <a:r>
              <a:rPr lang="en-US" dirty="0" smtClean="0"/>
              <a:t>Need projections of what land in the area costs and some sort of limits should be placed on how much of the Trust capital can be spent on land</a:t>
            </a:r>
          </a:p>
          <a:p>
            <a:r>
              <a:rPr lang="en-US" dirty="0" smtClean="0"/>
              <a:t>Need to have ongoing dialogue with members about where to purchase land</a:t>
            </a:r>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Investing</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lnSpcReduction="10000"/>
          </a:bodyPr>
          <a:lstStyle/>
          <a:p>
            <a:pPr>
              <a:defRPr/>
            </a:pPr>
            <a:r>
              <a:rPr lang="en-CA" sz="3000" dirty="0" smtClean="0"/>
              <a:t>Investment provisions dictated by the purpose, plan and time horizon</a:t>
            </a:r>
          </a:p>
          <a:p>
            <a:pPr>
              <a:defRPr/>
            </a:pPr>
            <a:r>
              <a:rPr lang="en-CA" sz="3000" dirty="0" smtClean="0"/>
              <a:t>Have specific provisions in the Trust Agreement to address investing the Trust Property which, at a minimum:</a:t>
            </a:r>
          </a:p>
          <a:p>
            <a:pPr lvl="1">
              <a:defRPr/>
            </a:pPr>
            <a:r>
              <a:rPr lang="en-CA" sz="2600" dirty="0" smtClean="0"/>
              <a:t>Requires the Trustee and the FN to obtain qualified advice</a:t>
            </a:r>
          </a:p>
          <a:p>
            <a:pPr lvl="1">
              <a:defRPr/>
            </a:pPr>
            <a:r>
              <a:rPr lang="en-CA" sz="2600" dirty="0" smtClean="0"/>
              <a:t>Requires the development of an Investment Policy</a:t>
            </a:r>
          </a:p>
          <a:p>
            <a:pPr lvl="1">
              <a:defRPr/>
            </a:pPr>
            <a:r>
              <a:rPr lang="en-CA" sz="2600" dirty="0" smtClean="0"/>
              <a:t>Clearly provides for who can be retained to do the investing </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E3DE7B8E-B9DC-4672-801D-B41917264C02}"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a:defRPr/>
            </a:pPr>
            <a:r>
              <a:rPr lang="en-US" dirty="0" smtClean="0">
                <a:solidFill>
                  <a:schemeClr val="accent1">
                    <a:lumMod val="60000"/>
                    <a:lumOff val="40000"/>
                  </a:schemeClr>
                </a:solidFill>
              </a:rPr>
              <a:t>How is a Trust Established?</a:t>
            </a:r>
            <a:endParaRPr lang="en-US" dirty="0">
              <a:solidFill>
                <a:schemeClr val="accent1">
                  <a:lumMod val="60000"/>
                  <a:lumOff val="40000"/>
                </a:schemeClr>
              </a:solidFill>
            </a:endParaRPr>
          </a:p>
        </p:txBody>
      </p:sp>
      <p:sp>
        <p:nvSpPr>
          <p:cNvPr id="3075" name="Rectangle 3"/>
          <p:cNvSpPr>
            <a:spLocks noGrp="1" noChangeArrowheads="1"/>
          </p:cNvSpPr>
          <p:nvPr>
            <p:ph idx="1"/>
          </p:nvPr>
        </p:nvSpPr>
        <p:spPr/>
        <p:txBody>
          <a:bodyPr>
            <a:normAutofit/>
          </a:bodyPr>
          <a:lstStyle/>
          <a:p>
            <a:pPr>
              <a:spcAft>
                <a:spcPts val="1200"/>
              </a:spcAft>
              <a:defRPr/>
            </a:pPr>
            <a:endParaRPr lang="en-US" dirty="0" smtClean="0"/>
          </a:p>
          <a:p>
            <a:pPr>
              <a:spcAft>
                <a:spcPts val="1200"/>
              </a:spcAft>
              <a:defRPr/>
            </a:pPr>
            <a:r>
              <a:rPr lang="en-US" dirty="0" smtClean="0"/>
              <a:t>It is a legal relationship between</a:t>
            </a:r>
          </a:p>
          <a:p>
            <a:pPr lvl="1">
              <a:defRPr/>
            </a:pPr>
            <a:r>
              <a:rPr lang="en-US" dirty="0" smtClean="0"/>
              <a:t>Settlor (FN pays money into Trust)</a:t>
            </a:r>
          </a:p>
          <a:p>
            <a:pPr lvl="1">
              <a:defRPr/>
            </a:pPr>
            <a:r>
              <a:rPr lang="en-US" dirty="0" smtClean="0"/>
              <a:t>Trustee(s) (holds the money for the benefit of FN)</a:t>
            </a:r>
          </a:p>
          <a:p>
            <a:pPr lvl="1">
              <a:defRPr/>
            </a:pPr>
            <a:r>
              <a:rPr lang="en-US" dirty="0" smtClean="0"/>
              <a:t>Beneficiary (FN &amp; its Members)</a:t>
            </a:r>
          </a:p>
          <a:p>
            <a:pPr lvl="1">
              <a:defRPr/>
            </a:pPr>
            <a:endParaRPr lang="en-US" dirty="0" smtClean="0"/>
          </a:p>
          <a:p>
            <a:pPr>
              <a:spcAft>
                <a:spcPts val="1200"/>
              </a:spcAft>
              <a:defRPr/>
            </a:pPr>
            <a:r>
              <a:rPr lang="en-US" dirty="0" smtClean="0"/>
              <a:t>Members must approve the Trust Agreement as part of the Land Claim Settlement Referendum (vote)</a:t>
            </a:r>
          </a:p>
          <a:p>
            <a:pPr lvl="1">
              <a:buNone/>
              <a:defRPr/>
            </a:pPr>
            <a:endParaRPr lang="en-US" dirty="0" smtClean="0"/>
          </a:p>
        </p:txBody>
      </p:sp>
      <p:sp>
        <p:nvSpPr>
          <p:cNvPr id="5" name="Footer Placeholder 4"/>
          <p:cNvSpPr>
            <a:spLocks noGrp="1"/>
          </p:cNvSpPr>
          <p:nvPr>
            <p:ph type="ftr" sz="quarter" idx="11"/>
          </p:nvPr>
        </p:nvSpPr>
        <p:spPr/>
        <p:txBody>
          <a:bodyPr/>
          <a:lstStyle/>
          <a:p>
            <a:r>
              <a:rPr lang="en-US" b="1" i="1" dirty="0" smtClean="0"/>
              <a:t>Kim Alexander Fullerton Barrister &amp; Solicitor</a:t>
            </a:r>
            <a:endParaRPr lang="en-US" dirty="0" smtClean="0"/>
          </a:p>
        </p:txBody>
      </p:sp>
      <p:sp>
        <p:nvSpPr>
          <p:cNvPr id="4" name="Slide Number Placeholder 3"/>
          <p:cNvSpPr>
            <a:spLocks noGrp="1"/>
          </p:cNvSpPr>
          <p:nvPr>
            <p:ph type="sldNum" sz="quarter" idx="12"/>
          </p:nvPr>
        </p:nvSpPr>
        <p:spPr/>
        <p:txBody>
          <a:bodyPr/>
          <a:lstStyle/>
          <a:p>
            <a:pPr>
              <a:defRPr/>
            </a:pPr>
            <a:fld id="{09851F32-0040-47C6-93E2-914833753329}"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Taxation</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lnSpcReduction="10000"/>
          </a:bodyPr>
          <a:lstStyle/>
          <a:p>
            <a:pPr>
              <a:spcBef>
                <a:spcPts val="0"/>
              </a:spcBef>
              <a:spcAft>
                <a:spcPts val="1200"/>
              </a:spcAft>
              <a:defRPr/>
            </a:pPr>
            <a:endParaRPr lang="en-CA" sz="3000" dirty="0" smtClean="0"/>
          </a:p>
          <a:p>
            <a:pPr>
              <a:spcBef>
                <a:spcPts val="0"/>
              </a:spcBef>
              <a:spcAft>
                <a:spcPts val="1200"/>
              </a:spcAft>
              <a:defRPr/>
            </a:pPr>
            <a:r>
              <a:rPr lang="en-CA" sz="3000" dirty="0" smtClean="0"/>
              <a:t>A FN Trust is neither an Indian nor a First Nation and must pay tax on any retained income in the Trust at the end of every year</a:t>
            </a:r>
          </a:p>
          <a:p>
            <a:pPr>
              <a:spcBef>
                <a:spcPts val="0"/>
              </a:spcBef>
              <a:spcAft>
                <a:spcPts val="1200"/>
              </a:spcAft>
              <a:defRPr/>
            </a:pPr>
            <a:r>
              <a:rPr lang="en-CA" sz="3000" dirty="0" smtClean="0"/>
              <a:t>Get qualified advice, there are ways to avoid paying tax</a:t>
            </a:r>
          </a:p>
          <a:p>
            <a:pPr>
              <a:spcBef>
                <a:spcPts val="0"/>
              </a:spcBef>
              <a:spcAft>
                <a:spcPts val="1200"/>
              </a:spcAft>
              <a:defRPr/>
            </a:pPr>
            <a:r>
              <a:rPr lang="en-CA" sz="3000" dirty="0" smtClean="0"/>
              <a:t>While taxation is important, it should not be the overriding factor in determining the plan for the Trust</a:t>
            </a:r>
            <a:endParaRPr lang="en-CA" sz="3000" dirty="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63EF0AC6-7FB1-40AB-A9C8-814A8571E6FC}"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defRPr/>
            </a:pPr>
            <a:r>
              <a:rPr lang="en-US" dirty="0" smtClean="0">
                <a:solidFill>
                  <a:schemeClr val="accent1">
                    <a:lumMod val="60000"/>
                    <a:lumOff val="40000"/>
                  </a:schemeClr>
                </a:solidFill>
              </a:rPr>
              <a:t>Reporting</a:t>
            </a:r>
          </a:p>
        </p:txBody>
      </p:sp>
      <p:sp>
        <p:nvSpPr>
          <p:cNvPr id="112643" name="Rectangle 3"/>
          <p:cNvSpPr>
            <a:spLocks noGrp="1" noChangeArrowheads="1"/>
          </p:cNvSpPr>
          <p:nvPr>
            <p:ph idx="1"/>
          </p:nvPr>
        </p:nvSpPr>
        <p:spPr/>
        <p:txBody>
          <a:bodyPr/>
          <a:lstStyle/>
          <a:p>
            <a:pPr eaLnBrk="1" hangingPunct="1">
              <a:spcBef>
                <a:spcPts val="0"/>
              </a:spcBef>
              <a:spcAft>
                <a:spcPts val="1200"/>
              </a:spcAft>
              <a:defRPr/>
            </a:pPr>
            <a:r>
              <a:rPr lang="en-US" sz="3000" dirty="0" smtClean="0"/>
              <a:t>The operation of the Trust should be open and transparent</a:t>
            </a:r>
          </a:p>
          <a:p>
            <a:pPr eaLnBrk="1" hangingPunct="1">
              <a:spcBef>
                <a:spcPts val="0"/>
              </a:spcBef>
              <a:spcAft>
                <a:spcPts val="1200"/>
              </a:spcAft>
              <a:defRPr/>
            </a:pPr>
            <a:r>
              <a:rPr lang="en-US" sz="3000" dirty="0" smtClean="0"/>
              <a:t>Regular reporting requirements</a:t>
            </a:r>
          </a:p>
          <a:p>
            <a:pPr eaLnBrk="1" hangingPunct="1">
              <a:spcBef>
                <a:spcPts val="0"/>
              </a:spcBef>
              <a:spcAft>
                <a:spcPts val="1200"/>
              </a:spcAft>
              <a:defRPr/>
            </a:pPr>
            <a:r>
              <a:rPr lang="en-US" sz="3000" dirty="0" smtClean="0"/>
              <a:t>Regular meetings with Council and members</a:t>
            </a:r>
          </a:p>
          <a:p>
            <a:pPr eaLnBrk="1" hangingPunct="1">
              <a:spcBef>
                <a:spcPts val="0"/>
              </a:spcBef>
              <a:spcAft>
                <a:spcPts val="1200"/>
              </a:spcAft>
              <a:defRPr/>
            </a:pPr>
            <a:r>
              <a:rPr lang="en-US" sz="3000" dirty="0" smtClean="0"/>
              <a:t>If people know what is going on, they feel more comfortable</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4297534D-8602-42E9-B6C2-A9E919AD26D4}" type="slidenum">
              <a:rPr lang="en-US"/>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dirty="0" smtClean="0">
                <a:solidFill>
                  <a:schemeClr val="accent1">
                    <a:lumMod val="60000"/>
                    <a:lumOff val="40000"/>
                  </a:schemeClr>
                </a:solidFill>
              </a:rPr>
              <a:t>Annual Operating Expenditures</a:t>
            </a:r>
          </a:p>
        </p:txBody>
      </p:sp>
      <p:sp>
        <p:nvSpPr>
          <p:cNvPr id="82947" name="Rectangle 3"/>
          <p:cNvSpPr>
            <a:spLocks noGrp="1" noChangeArrowheads="1"/>
          </p:cNvSpPr>
          <p:nvPr>
            <p:ph idx="1"/>
          </p:nvPr>
        </p:nvSpPr>
        <p:spPr/>
        <p:txBody>
          <a:bodyPr/>
          <a:lstStyle/>
          <a:p>
            <a:pPr eaLnBrk="1" hangingPunct="1">
              <a:spcBef>
                <a:spcPts val="0"/>
              </a:spcBef>
              <a:spcAft>
                <a:spcPts val="1200"/>
              </a:spcAft>
              <a:defRPr/>
            </a:pPr>
            <a:r>
              <a:rPr lang="en-US" sz="3000" dirty="0" smtClean="0"/>
              <a:t>What is it going to cost to implement the Trust?</a:t>
            </a:r>
          </a:p>
          <a:p>
            <a:pPr eaLnBrk="1" hangingPunct="1">
              <a:spcBef>
                <a:spcPts val="0"/>
              </a:spcBef>
              <a:spcAft>
                <a:spcPts val="1200"/>
              </a:spcAft>
              <a:defRPr/>
            </a:pPr>
            <a:r>
              <a:rPr lang="en-US" sz="3000" dirty="0" smtClean="0"/>
              <a:t>Need controls in the Trust Agreement on such expenditures</a:t>
            </a:r>
          </a:p>
          <a:p>
            <a:pPr lvl="1" eaLnBrk="1" hangingPunct="1">
              <a:spcBef>
                <a:spcPts val="0"/>
              </a:spcBef>
              <a:spcAft>
                <a:spcPts val="600"/>
              </a:spcAft>
              <a:defRPr/>
            </a:pPr>
            <a:r>
              <a:rPr lang="en-US" sz="2600" dirty="0" smtClean="0"/>
              <a:t>Budgetary process</a:t>
            </a:r>
          </a:p>
          <a:p>
            <a:pPr lvl="1" eaLnBrk="1" hangingPunct="1">
              <a:spcBef>
                <a:spcPts val="0"/>
              </a:spcBef>
              <a:spcAft>
                <a:spcPts val="600"/>
              </a:spcAft>
              <a:defRPr/>
            </a:pPr>
            <a:r>
              <a:rPr lang="en-US" sz="2600" dirty="0" smtClean="0"/>
              <a:t>Annual Expenditure should not exceed 1% of the value of the trust property</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A6BACFAD-286E-4AC8-B2E8-5BD8E9D2EF13}" type="slidenum">
              <a:rPr lang="en-US"/>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smtClean="0"/>
              <a:t>ACCOUNTING OF THE COMPENSATION (10K)</a:t>
            </a:r>
            <a:endParaRPr lang="en-US" sz="3200" dirty="0"/>
          </a:p>
        </p:txBody>
      </p:sp>
      <p:sp>
        <p:nvSpPr>
          <p:cNvPr id="3" name="Content Placeholder 2"/>
          <p:cNvSpPr>
            <a:spLocks noGrp="1"/>
          </p:cNvSpPr>
          <p:nvPr>
            <p:ph idx="1"/>
          </p:nvPr>
        </p:nvSpPr>
        <p:spPr/>
        <p:txBody>
          <a:bodyPr>
            <a:normAutofit fontScale="85000" lnSpcReduction="10000"/>
          </a:bodyPr>
          <a:lstStyle/>
          <a:p>
            <a:r>
              <a:rPr lang="en-CA" dirty="0" smtClean="0"/>
              <a:t>COMPENSATION					$ 85,000,000</a:t>
            </a:r>
            <a:endParaRPr lang="en-US" dirty="0" smtClean="0"/>
          </a:p>
          <a:p>
            <a:r>
              <a:rPr lang="en-CA" dirty="0" smtClean="0"/>
              <a:t>LOAN FUNDING	  				</a:t>
            </a:r>
            <a:r>
              <a:rPr lang="en-US" dirty="0" smtClean="0"/>
              <a:t>covered</a:t>
            </a:r>
          </a:p>
          <a:p>
            <a:r>
              <a:rPr lang="en-US" dirty="0" smtClean="0"/>
              <a:t>NET PAYMENT					</a:t>
            </a:r>
            <a:r>
              <a:rPr lang="en-US" u="sng" dirty="0" smtClean="0"/>
              <a:t>$</a:t>
            </a:r>
            <a:r>
              <a:rPr lang="en-CA" u="sng" dirty="0" smtClean="0"/>
              <a:t> 85,000,000</a:t>
            </a:r>
            <a:endParaRPr lang="en-US" u="sng" dirty="0" smtClean="0"/>
          </a:p>
          <a:p>
            <a:r>
              <a:rPr lang="en-US" dirty="0" smtClean="0"/>
              <a:t> </a:t>
            </a:r>
          </a:p>
          <a:p>
            <a:r>
              <a:rPr lang="en-US" dirty="0" smtClean="0"/>
              <a:t>PERSONAL CASH DISTRIBUTION ($10,000)	$   7,000,000</a:t>
            </a:r>
          </a:p>
          <a:p>
            <a:r>
              <a:rPr lang="en-US" dirty="0" smtClean="0"/>
              <a:t>COMMUNITY DEVELOPMENT			$   ?</a:t>
            </a:r>
          </a:p>
          <a:p>
            <a:r>
              <a:rPr lang="en-US" dirty="0" smtClean="0"/>
              <a:t>TOTAL						</a:t>
            </a:r>
            <a:r>
              <a:rPr lang="en-US" u="sng" dirty="0" smtClean="0"/>
              <a:t>$ 7,000,000</a:t>
            </a:r>
          </a:p>
          <a:p>
            <a:r>
              <a:rPr lang="en-US" dirty="0" smtClean="0"/>
              <a:t> </a:t>
            </a:r>
          </a:p>
          <a:p>
            <a:r>
              <a:rPr lang="en-US" dirty="0" smtClean="0"/>
              <a:t>NET AMOUNT IN TRUST				$ 78,000,000</a:t>
            </a:r>
          </a:p>
          <a:p>
            <a:r>
              <a:rPr lang="en-US" dirty="0" smtClean="0"/>
              <a:t>  </a:t>
            </a:r>
          </a:p>
          <a:p>
            <a:r>
              <a:rPr lang="en-US" dirty="0" smtClean="0"/>
              <a:t>MINUMUM ANNUAL INCOME (4%)		$ 3,120,000</a:t>
            </a:r>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smtClean="0"/>
              <a:t>ACCOUNTING OF THE COMPENSATION (20K)</a:t>
            </a:r>
            <a:endParaRPr lang="en-US" sz="3200" dirty="0"/>
          </a:p>
        </p:txBody>
      </p:sp>
      <p:sp>
        <p:nvSpPr>
          <p:cNvPr id="3" name="Content Placeholder 2"/>
          <p:cNvSpPr>
            <a:spLocks noGrp="1"/>
          </p:cNvSpPr>
          <p:nvPr>
            <p:ph idx="1"/>
          </p:nvPr>
        </p:nvSpPr>
        <p:spPr/>
        <p:txBody>
          <a:bodyPr>
            <a:normAutofit fontScale="85000" lnSpcReduction="10000"/>
          </a:bodyPr>
          <a:lstStyle/>
          <a:p>
            <a:r>
              <a:rPr lang="en-CA" dirty="0" smtClean="0"/>
              <a:t>COMPENSATION					$ 85,000,000</a:t>
            </a:r>
            <a:endParaRPr lang="en-US" dirty="0" smtClean="0"/>
          </a:p>
          <a:p>
            <a:r>
              <a:rPr lang="en-CA" dirty="0" smtClean="0"/>
              <a:t>LOAN FUNDING	  				</a:t>
            </a:r>
            <a:r>
              <a:rPr lang="en-US" dirty="0" smtClean="0"/>
              <a:t>covered</a:t>
            </a:r>
          </a:p>
          <a:p>
            <a:r>
              <a:rPr lang="en-US" dirty="0" smtClean="0"/>
              <a:t>NET PAYMENT					</a:t>
            </a:r>
            <a:r>
              <a:rPr lang="en-US" u="sng" dirty="0" smtClean="0"/>
              <a:t>$</a:t>
            </a:r>
            <a:r>
              <a:rPr lang="en-CA" u="sng" dirty="0" smtClean="0"/>
              <a:t> 85,000,000</a:t>
            </a:r>
            <a:endParaRPr lang="en-US" u="sng" dirty="0" smtClean="0"/>
          </a:p>
          <a:p>
            <a:r>
              <a:rPr lang="en-US" dirty="0" smtClean="0"/>
              <a:t> </a:t>
            </a:r>
          </a:p>
          <a:p>
            <a:r>
              <a:rPr lang="en-US" dirty="0" smtClean="0"/>
              <a:t>PERSONAL CASH DISTRIBUTION ($20,000)	$   14,000,000</a:t>
            </a:r>
          </a:p>
          <a:p>
            <a:r>
              <a:rPr lang="en-US" dirty="0" smtClean="0"/>
              <a:t>COMMUNITY DEVELOPMENT			$   ?</a:t>
            </a:r>
          </a:p>
          <a:p>
            <a:r>
              <a:rPr lang="en-US" dirty="0" smtClean="0"/>
              <a:t>TOTAL						</a:t>
            </a:r>
            <a:r>
              <a:rPr lang="en-US" u="sng" dirty="0" smtClean="0"/>
              <a:t>$ 14,000,000</a:t>
            </a:r>
          </a:p>
          <a:p>
            <a:r>
              <a:rPr lang="en-US" dirty="0" smtClean="0"/>
              <a:t> </a:t>
            </a:r>
          </a:p>
          <a:p>
            <a:r>
              <a:rPr lang="en-US" dirty="0" smtClean="0"/>
              <a:t>NET AMOUNT IN TRUST				$ 71,000,000</a:t>
            </a:r>
          </a:p>
          <a:p>
            <a:r>
              <a:rPr lang="en-US" dirty="0" smtClean="0"/>
              <a:t>  </a:t>
            </a:r>
          </a:p>
          <a:p>
            <a:r>
              <a:rPr lang="en-US" dirty="0" smtClean="0"/>
              <a:t>MINUMUM ANNUAL INCOME (4%)		$ 2,840,000</a:t>
            </a:r>
          </a:p>
          <a:p>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defRPr/>
            </a:pPr>
            <a:r>
              <a:rPr lang="en-US" dirty="0" smtClean="0">
                <a:solidFill>
                  <a:schemeClr val="accent1">
                    <a:lumMod val="60000"/>
                    <a:lumOff val="40000"/>
                  </a:schemeClr>
                </a:solidFill>
              </a:rPr>
              <a:t>Next Steps</a:t>
            </a:r>
          </a:p>
        </p:txBody>
      </p:sp>
      <p:sp>
        <p:nvSpPr>
          <p:cNvPr id="118787" name="Rectangle 3"/>
          <p:cNvSpPr>
            <a:spLocks noGrp="1" noChangeArrowheads="1"/>
          </p:cNvSpPr>
          <p:nvPr>
            <p:ph idx="1"/>
          </p:nvPr>
        </p:nvSpPr>
        <p:spPr/>
        <p:txBody>
          <a:bodyPr>
            <a:normAutofit lnSpcReduction="10000"/>
          </a:bodyPr>
          <a:lstStyle/>
          <a:p>
            <a:pPr eaLnBrk="1" hangingPunct="1">
              <a:spcBef>
                <a:spcPts val="0"/>
              </a:spcBef>
              <a:spcAft>
                <a:spcPts val="1200"/>
              </a:spcAft>
              <a:defRPr/>
            </a:pPr>
            <a:r>
              <a:rPr lang="en-US" sz="3000" dirty="0" smtClean="0"/>
              <a:t>Chief and Council will take the information that is being gathered from the membership and prepare a draft Trust Agreement for your consideration</a:t>
            </a:r>
          </a:p>
          <a:p>
            <a:pPr eaLnBrk="1" hangingPunct="1">
              <a:spcBef>
                <a:spcPts val="0"/>
              </a:spcBef>
              <a:spcAft>
                <a:spcPts val="1200"/>
              </a:spcAft>
              <a:defRPr/>
            </a:pPr>
            <a:r>
              <a:rPr lang="en-US" sz="3000" dirty="0" smtClean="0"/>
              <a:t>We should have it ready by August or September</a:t>
            </a:r>
          </a:p>
          <a:p>
            <a:pPr eaLnBrk="1" hangingPunct="1">
              <a:spcBef>
                <a:spcPts val="0"/>
              </a:spcBef>
              <a:spcAft>
                <a:spcPts val="1200"/>
              </a:spcAft>
              <a:defRPr/>
            </a:pPr>
            <a:r>
              <a:rPr lang="en-US" sz="3000" dirty="0" smtClean="0"/>
              <a:t>Everyone will have the opportunity to review the draft TA and provide input</a:t>
            </a:r>
          </a:p>
          <a:p>
            <a:pPr eaLnBrk="1" hangingPunct="1">
              <a:spcBef>
                <a:spcPts val="0"/>
              </a:spcBef>
              <a:spcAft>
                <a:spcPts val="1200"/>
              </a:spcAft>
              <a:defRPr/>
            </a:pPr>
            <a:r>
              <a:rPr lang="en-US" sz="3000" dirty="0" smtClean="0"/>
              <a:t>It will be part of the referendum or vote</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258B7D6B-1BC9-4932-9BBC-52785D369530}" type="slidenum">
              <a:rPr lang="en-US"/>
              <a:pPr>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442913" y="2205038"/>
            <a:ext cx="8229600" cy="1143000"/>
          </a:xfrm>
        </p:spPr>
        <p:txBody>
          <a:bodyPr/>
          <a:lstStyle/>
          <a:p>
            <a:pPr eaLnBrk="1" hangingPunct="1">
              <a:defRPr/>
            </a:pPr>
            <a:r>
              <a:rPr lang="en-US" dirty="0" smtClean="0">
                <a:solidFill>
                  <a:schemeClr val="accent1">
                    <a:lumMod val="60000"/>
                    <a:lumOff val="40000"/>
                  </a:schemeClr>
                </a:solidFill>
              </a:rPr>
              <a:t>Questions?</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94AA7986-20FF-484A-9B28-627EA688E9E0}" type="slidenum">
              <a:rPr lang="en-US"/>
              <a:pPr>
                <a:defRPr/>
              </a:pPr>
              <a:t>26</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First Nation Trusts</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lstStyle/>
          <a:p>
            <a:pPr>
              <a:spcBef>
                <a:spcPts val="0"/>
              </a:spcBef>
              <a:spcAft>
                <a:spcPts val="1200"/>
              </a:spcAft>
              <a:defRPr/>
            </a:pPr>
            <a:endParaRPr lang="en-CA" sz="3000" dirty="0" smtClean="0"/>
          </a:p>
          <a:p>
            <a:pPr>
              <a:spcBef>
                <a:spcPts val="0"/>
              </a:spcBef>
              <a:spcAft>
                <a:spcPts val="1200"/>
              </a:spcAft>
              <a:defRPr/>
            </a:pPr>
            <a:r>
              <a:rPr lang="en-CA" sz="3000" dirty="0" smtClean="0"/>
              <a:t>Three primary types of First Nation Trusts</a:t>
            </a:r>
          </a:p>
          <a:p>
            <a:pPr>
              <a:spcBef>
                <a:spcPts val="0"/>
              </a:spcBef>
              <a:spcAft>
                <a:spcPts val="1200"/>
              </a:spcAft>
              <a:defRPr/>
            </a:pPr>
            <a:r>
              <a:rPr lang="en-CA" sz="3000" dirty="0" smtClean="0"/>
              <a:t>1) Corporate Trust</a:t>
            </a:r>
          </a:p>
          <a:p>
            <a:pPr>
              <a:spcBef>
                <a:spcPts val="0"/>
              </a:spcBef>
              <a:spcAft>
                <a:spcPts val="1200"/>
              </a:spcAft>
              <a:defRPr/>
            </a:pPr>
            <a:r>
              <a:rPr lang="en-CA" sz="3000" dirty="0" smtClean="0"/>
              <a:t>2) Community Trust with Member Trustees</a:t>
            </a:r>
          </a:p>
          <a:p>
            <a:pPr>
              <a:spcBef>
                <a:spcPts val="0"/>
              </a:spcBef>
              <a:spcAft>
                <a:spcPts val="1200"/>
              </a:spcAft>
              <a:defRPr/>
            </a:pPr>
            <a:r>
              <a:rPr lang="en-CA" sz="3000" dirty="0" smtClean="0"/>
              <a:t>3) Hybrid, some combination of the first two</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78637E59-2657-4B90-9D54-364C4A75C893}"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Structure of First Nation Trusts</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normAutofit lnSpcReduction="10000"/>
          </a:bodyPr>
          <a:lstStyle/>
          <a:p>
            <a:pPr>
              <a:spcBef>
                <a:spcPts val="0"/>
              </a:spcBef>
              <a:spcAft>
                <a:spcPts val="1200"/>
              </a:spcAft>
              <a:defRPr/>
            </a:pPr>
            <a:r>
              <a:rPr lang="en-CA" sz="3000" dirty="0" smtClean="0"/>
              <a:t>Factors that can influence type of Trust Agreement:</a:t>
            </a:r>
          </a:p>
          <a:p>
            <a:pPr lvl="1">
              <a:spcBef>
                <a:spcPts val="0"/>
              </a:spcBef>
              <a:spcAft>
                <a:spcPts val="600"/>
              </a:spcAft>
              <a:defRPr/>
            </a:pPr>
            <a:r>
              <a:rPr lang="en-CA" sz="2600" dirty="0" smtClean="0"/>
              <a:t>Amount of $</a:t>
            </a:r>
          </a:p>
          <a:p>
            <a:pPr lvl="1">
              <a:spcBef>
                <a:spcPts val="0"/>
              </a:spcBef>
              <a:spcAft>
                <a:spcPts val="600"/>
              </a:spcAft>
              <a:defRPr/>
            </a:pPr>
            <a:r>
              <a:rPr lang="en-CA" sz="2600" dirty="0" smtClean="0"/>
              <a:t>Uses of the Trust Property</a:t>
            </a:r>
          </a:p>
          <a:p>
            <a:pPr lvl="1">
              <a:spcBef>
                <a:spcPts val="0"/>
              </a:spcBef>
              <a:spcAft>
                <a:spcPts val="600"/>
              </a:spcAft>
              <a:defRPr/>
            </a:pPr>
            <a:r>
              <a:rPr lang="en-CA" sz="2600" dirty="0" smtClean="0"/>
              <a:t>Decision making</a:t>
            </a:r>
          </a:p>
          <a:p>
            <a:pPr lvl="1">
              <a:spcBef>
                <a:spcPts val="0"/>
              </a:spcBef>
              <a:spcAft>
                <a:spcPts val="600"/>
              </a:spcAft>
              <a:defRPr/>
            </a:pPr>
            <a:r>
              <a:rPr lang="en-CA" sz="2600" dirty="0" smtClean="0"/>
              <a:t>Costs to administer the Trust </a:t>
            </a:r>
          </a:p>
          <a:p>
            <a:pPr lvl="1">
              <a:spcBef>
                <a:spcPts val="0"/>
              </a:spcBef>
              <a:spcAft>
                <a:spcPts val="600"/>
              </a:spcAft>
              <a:buNone/>
              <a:defRPr/>
            </a:pPr>
            <a:endParaRPr lang="en-CA" sz="2600" dirty="0" smtClean="0"/>
          </a:p>
          <a:p>
            <a:pPr lvl="1">
              <a:spcBef>
                <a:spcPts val="0"/>
              </a:spcBef>
              <a:spcAft>
                <a:spcPts val="600"/>
              </a:spcAft>
              <a:buNone/>
              <a:defRPr/>
            </a:pPr>
            <a:r>
              <a:rPr lang="en-CA" sz="2800" dirty="0" smtClean="0"/>
              <a:t>Chief and Council believe that the Corporate Trust Model is best for Georgina Island</a:t>
            </a:r>
          </a:p>
          <a:p>
            <a:pPr lvl="1">
              <a:spcBef>
                <a:spcPts val="0"/>
              </a:spcBef>
              <a:spcAft>
                <a:spcPts val="600"/>
              </a:spcAft>
              <a:buNone/>
              <a:defRPr/>
            </a:pPr>
            <a:endParaRPr lang="en-CA" sz="2600" dirty="0" smtClean="0"/>
          </a:p>
          <a:p>
            <a:pPr>
              <a:defRPr/>
            </a:pPr>
            <a:endParaRPr lang="en-CA" dirty="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BF0A7D11-704D-45EE-AE1F-4DE0D1184378}"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Corporate Trust</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lstStyle/>
          <a:p>
            <a:pPr eaLnBrk="1" hangingPunct="1">
              <a:lnSpc>
                <a:spcPct val="90000"/>
              </a:lnSpc>
              <a:spcAft>
                <a:spcPct val="20000"/>
              </a:spcAft>
              <a:defRPr/>
            </a:pPr>
            <a:r>
              <a:rPr lang="en-US" sz="3000" dirty="0" smtClean="0"/>
              <a:t>The role of the Trust is to</a:t>
            </a:r>
          </a:p>
          <a:p>
            <a:pPr lvl="1" eaLnBrk="1" hangingPunct="1">
              <a:lnSpc>
                <a:spcPct val="90000"/>
              </a:lnSpc>
              <a:spcAft>
                <a:spcPct val="20000"/>
              </a:spcAft>
              <a:defRPr/>
            </a:pPr>
            <a:r>
              <a:rPr lang="en-US" sz="2600" dirty="0" smtClean="0"/>
              <a:t>Receive the $</a:t>
            </a:r>
          </a:p>
          <a:p>
            <a:pPr lvl="1" eaLnBrk="1" hangingPunct="1">
              <a:lnSpc>
                <a:spcPct val="90000"/>
              </a:lnSpc>
              <a:spcAft>
                <a:spcPct val="20000"/>
              </a:spcAft>
              <a:defRPr/>
            </a:pPr>
            <a:r>
              <a:rPr lang="en-US" sz="2600" dirty="0" smtClean="0"/>
              <a:t>Invest the $</a:t>
            </a:r>
          </a:p>
          <a:p>
            <a:pPr lvl="1" eaLnBrk="1" hangingPunct="1">
              <a:lnSpc>
                <a:spcPct val="90000"/>
              </a:lnSpc>
              <a:spcAft>
                <a:spcPts val="1200"/>
              </a:spcAft>
              <a:defRPr/>
            </a:pPr>
            <a:r>
              <a:rPr lang="en-US" sz="2600" dirty="0" smtClean="0"/>
              <a:t>Make an annual payment to the First Nation</a:t>
            </a:r>
            <a:endParaRPr lang="en-US" sz="3000" b="1" dirty="0" smtClean="0"/>
          </a:p>
          <a:p>
            <a:pPr marL="342900" lvl="1" indent="-342900" eaLnBrk="1" hangingPunct="1">
              <a:lnSpc>
                <a:spcPct val="90000"/>
              </a:lnSpc>
              <a:spcAft>
                <a:spcPct val="20000"/>
              </a:spcAft>
              <a:buClr>
                <a:schemeClr val="hlink"/>
              </a:buClr>
              <a:buSzTx/>
              <a:buNone/>
              <a:defRPr/>
            </a:pPr>
            <a:r>
              <a:rPr lang="en-US" sz="3000" dirty="0" smtClean="0"/>
              <a:t>  The Capital is generally not spent (except for clearly stated purposes like purchasing land)</a:t>
            </a:r>
            <a:endParaRPr lang="en-US" sz="3000" b="1" dirty="0" smtClean="0"/>
          </a:p>
          <a:p>
            <a:pPr lvl="1" eaLnBrk="1" hangingPunct="1">
              <a:lnSpc>
                <a:spcPct val="90000"/>
              </a:lnSpc>
              <a:spcAft>
                <a:spcPct val="20000"/>
              </a:spcAft>
              <a:defRPr/>
            </a:pPr>
            <a:r>
              <a:rPr lang="en-US" sz="2600" dirty="0" smtClean="0"/>
              <a:t>Rather it is invested to generate income which is used to make the annual payment to the FN</a:t>
            </a:r>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868123A9-44FF-444E-A573-60206F0515C1}"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solidFill>
                  <a:schemeClr val="accent1">
                    <a:lumMod val="60000"/>
                    <a:lumOff val="40000"/>
                  </a:schemeClr>
                </a:solidFill>
              </a:rPr>
              <a:t>Corporate Trust</a:t>
            </a:r>
            <a:endParaRPr lang="en-CA" dirty="0">
              <a:solidFill>
                <a:schemeClr val="accent1">
                  <a:lumMod val="60000"/>
                  <a:lumOff val="40000"/>
                </a:schemeClr>
              </a:solidFill>
            </a:endParaRPr>
          </a:p>
        </p:txBody>
      </p:sp>
      <p:sp>
        <p:nvSpPr>
          <p:cNvPr id="3" name="Content Placeholder 2"/>
          <p:cNvSpPr>
            <a:spLocks noGrp="1"/>
          </p:cNvSpPr>
          <p:nvPr>
            <p:ph idx="1"/>
          </p:nvPr>
        </p:nvSpPr>
        <p:spPr/>
        <p:txBody>
          <a:bodyPr/>
          <a:lstStyle/>
          <a:p>
            <a:pPr lvl="1" eaLnBrk="1" hangingPunct="1">
              <a:lnSpc>
                <a:spcPct val="90000"/>
              </a:lnSpc>
              <a:spcAft>
                <a:spcPts val="1200"/>
              </a:spcAft>
              <a:defRPr/>
            </a:pPr>
            <a:r>
              <a:rPr lang="en-US" sz="3000" dirty="0" smtClean="0"/>
              <a:t>The Corporate Trustee generally has no role in determining how funds are spent in the community</a:t>
            </a:r>
          </a:p>
          <a:p>
            <a:pPr lvl="1" eaLnBrk="1" hangingPunct="1">
              <a:lnSpc>
                <a:spcPct val="90000"/>
              </a:lnSpc>
              <a:defRPr/>
            </a:pPr>
            <a:r>
              <a:rPr lang="en-US" sz="3000" dirty="0" smtClean="0"/>
              <a:t>The decision to determine how to spend the annual payment is left to the community – which will need to be addressed separately</a:t>
            </a:r>
          </a:p>
          <a:p>
            <a:pPr>
              <a:buFont typeface="Wingdings" pitchFamily="2" charset="2"/>
              <a:buNone/>
              <a:defRPr/>
            </a:pPr>
            <a:endParaRPr lang="en-CA" dirty="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F6FE3954-A430-41C1-BAB0-A34E5AE9F37B}"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28600" y="1548882"/>
            <a:ext cx="2540000" cy="4478856"/>
          </a:xfrm>
          <a:prstGeom prst="rect">
            <a:avLst/>
          </a:prstGeom>
          <a:solidFill>
            <a:schemeClr val="accent1">
              <a:alpha val="0"/>
            </a:schemeClr>
          </a:solidFill>
          <a:ln w="9525">
            <a:solidFill>
              <a:schemeClr val="tx1"/>
            </a:solidFill>
            <a:miter lim="800000"/>
            <a:headEnd/>
            <a:tailEnd/>
          </a:ln>
        </p:spPr>
        <p:txBody>
          <a:bodyPr wrap="none" anchor="ctr"/>
          <a:lstStyle/>
          <a:p>
            <a:pPr algn="just"/>
            <a:endParaRPr lang="en-CA"/>
          </a:p>
          <a:p>
            <a:pPr algn="just"/>
            <a:endParaRPr lang="en-CA"/>
          </a:p>
          <a:p>
            <a:pPr algn="just"/>
            <a:endParaRPr lang="en-CA"/>
          </a:p>
          <a:p>
            <a:pPr algn="just"/>
            <a:endParaRPr lang="en-CA"/>
          </a:p>
          <a:p>
            <a:pPr algn="just"/>
            <a:endParaRPr lang="en-CA"/>
          </a:p>
          <a:p>
            <a:pPr algn="just"/>
            <a:endParaRPr lang="en-CA"/>
          </a:p>
          <a:p>
            <a:pPr algn="just"/>
            <a:endParaRPr lang="en-CA" sz="1600"/>
          </a:p>
          <a:p>
            <a:pPr algn="just"/>
            <a:endParaRPr lang="en-CA" sz="1600"/>
          </a:p>
          <a:p>
            <a:pPr algn="just"/>
            <a:endParaRPr lang="en-CA" sz="1600"/>
          </a:p>
          <a:p>
            <a:pPr algn="just"/>
            <a:endParaRPr lang="en-CA" sz="1600"/>
          </a:p>
          <a:p>
            <a:pPr algn="just"/>
            <a:endParaRPr lang="en-CA" sz="1600"/>
          </a:p>
          <a:p>
            <a:pPr algn="just"/>
            <a:endParaRPr lang="en-CA" sz="1600"/>
          </a:p>
          <a:p>
            <a:pPr algn="just"/>
            <a:endParaRPr lang="en-CA" sz="1600"/>
          </a:p>
        </p:txBody>
      </p:sp>
      <p:sp>
        <p:nvSpPr>
          <p:cNvPr id="11267" name="Rectangle 3"/>
          <p:cNvSpPr>
            <a:spLocks noChangeArrowheads="1"/>
          </p:cNvSpPr>
          <p:nvPr/>
        </p:nvSpPr>
        <p:spPr bwMode="auto">
          <a:xfrm>
            <a:off x="2779713" y="1558212"/>
            <a:ext cx="6053137" cy="4466351"/>
          </a:xfrm>
          <a:prstGeom prst="rect">
            <a:avLst/>
          </a:prstGeom>
          <a:solidFill>
            <a:schemeClr val="accent1">
              <a:alpha val="0"/>
            </a:schemeClr>
          </a:solidFill>
          <a:ln w="9525">
            <a:solidFill>
              <a:schemeClr val="tx1"/>
            </a:solidFill>
            <a:miter lim="800000"/>
            <a:headEnd/>
            <a:tailEnd/>
          </a:ln>
        </p:spPr>
        <p:txBody>
          <a:bodyPr wrap="none" anchor="ctr"/>
          <a:lstStyle/>
          <a:p>
            <a:endParaRPr lang="en-CA"/>
          </a:p>
        </p:txBody>
      </p:sp>
      <p:sp>
        <p:nvSpPr>
          <p:cNvPr id="11268" name="Rectangle 5"/>
          <p:cNvSpPr>
            <a:spLocks noChangeArrowheads="1"/>
          </p:cNvSpPr>
          <p:nvPr/>
        </p:nvSpPr>
        <p:spPr bwMode="auto">
          <a:xfrm>
            <a:off x="525463" y="2501900"/>
            <a:ext cx="1973262" cy="922338"/>
          </a:xfrm>
          <a:prstGeom prst="rect">
            <a:avLst/>
          </a:prstGeom>
          <a:solidFill>
            <a:schemeClr val="bg2">
              <a:lumMod val="90000"/>
            </a:schemeClr>
          </a:solidFill>
          <a:ln w="25400">
            <a:solidFill>
              <a:schemeClr val="tx2"/>
            </a:solidFill>
            <a:miter lim="800000"/>
            <a:headEnd/>
            <a:tailEnd/>
          </a:ln>
        </p:spPr>
        <p:txBody>
          <a:bodyPr anchor="ctr">
            <a:spAutoFit/>
          </a:bodyPr>
          <a:lstStyle/>
          <a:p>
            <a:pPr algn="ctr" eaLnBrk="0" hangingPunct="0"/>
            <a:r>
              <a:rPr lang="en-US" b="1" dirty="0"/>
              <a:t>Band Settlement Account</a:t>
            </a:r>
          </a:p>
        </p:txBody>
      </p:sp>
      <p:sp>
        <p:nvSpPr>
          <p:cNvPr id="11269" name="Rectangle 6"/>
          <p:cNvSpPr>
            <a:spLocks noChangeArrowheads="1"/>
          </p:cNvSpPr>
          <p:nvPr/>
        </p:nvSpPr>
        <p:spPr bwMode="auto">
          <a:xfrm>
            <a:off x="6064444" y="2581553"/>
            <a:ext cx="1973263" cy="369332"/>
          </a:xfrm>
          <a:prstGeom prst="rect">
            <a:avLst/>
          </a:prstGeom>
          <a:solidFill>
            <a:schemeClr val="bg2">
              <a:lumMod val="90000"/>
            </a:schemeClr>
          </a:solidFill>
          <a:ln w="25400">
            <a:solidFill>
              <a:schemeClr val="bg2">
                <a:lumMod val="90000"/>
              </a:schemeClr>
            </a:solidFill>
            <a:miter lim="800000"/>
            <a:headEnd/>
            <a:tailEnd/>
          </a:ln>
        </p:spPr>
        <p:txBody>
          <a:bodyPr anchor="ctr">
            <a:spAutoFit/>
          </a:bodyPr>
          <a:lstStyle/>
          <a:p>
            <a:pPr eaLnBrk="0" hangingPunct="0"/>
            <a:r>
              <a:rPr lang="en-US" b="1" dirty="0"/>
              <a:t>Trust Account</a:t>
            </a:r>
          </a:p>
        </p:txBody>
      </p:sp>
      <p:sp>
        <p:nvSpPr>
          <p:cNvPr id="11270" name="Rectangle 7"/>
          <p:cNvSpPr>
            <a:spLocks noChangeArrowheads="1"/>
          </p:cNvSpPr>
          <p:nvPr/>
        </p:nvSpPr>
        <p:spPr bwMode="auto">
          <a:xfrm>
            <a:off x="6114467" y="3409950"/>
            <a:ext cx="1973263" cy="369888"/>
          </a:xfrm>
          <a:prstGeom prst="rect">
            <a:avLst/>
          </a:prstGeom>
          <a:solidFill>
            <a:srgbClr val="CCFFFF"/>
          </a:solidFill>
          <a:ln w="25400">
            <a:solidFill>
              <a:schemeClr val="tx2"/>
            </a:solidFill>
            <a:miter lim="800000"/>
            <a:headEnd/>
            <a:tailEnd/>
          </a:ln>
        </p:spPr>
        <p:txBody>
          <a:bodyPr anchor="ctr">
            <a:spAutoFit/>
          </a:bodyPr>
          <a:lstStyle/>
          <a:p>
            <a:pPr algn="ctr" eaLnBrk="0" hangingPunct="0"/>
            <a:r>
              <a:rPr lang="en-US" b="1" dirty="0"/>
              <a:t>Initial Uses</a:t>
            </a:r>
          </a:p>
        </p:txBody>
      </p:sp>
      <p:sp>
        <p:nvSpPr>
          <p:cNvPr id="11271" name="Rectangle 8"/>
          <p:cNvSpPr>
            <a:spLocks noChangeArrowheads="1"/>
          </p:cNvSpPr>
          <p:nvPr/>
        </p:nvSpPr>
        <p:spPr bwMode="auto">
          <a:xfrm>
            <a:off x="5468938" y="4230284"/>
            <a:ext cx="2004882" cy="369332"/>
          </a:xfrm>
          <a:prstGeom prst="rect">
            <a:avLst/>
          </a:prstGeom>
          <a:solidFill>
            <a:schemeClr val="bg2">
              <a:lumMod val="90000"/>
            </a:schemeClr>
          </a:solidFill>
          <a:ln w="25400">
            <a:solidFill>
              <a:schemeClr val="bg2">
                <a:lumMod val="90000"/>
              </a:schemeClr>
            </a:solidFill>
            <a:miter lim="800000"/>
            <a:headEnd/>
            <a:tailEnd/>
          </a:ln>
        </p:spPr>
        <p:txBody>
          <a:bodyPr wrap="square" anchor="ctr">
            <a:spAutoFit/>
          </a:bodyPr>
          <a:lstStyle/>
          <a:p>
            <a:pPr algn="ctr" eaLnBrk="0" hangingPunct="0"/>
            <a:r>
              <a:rPr lang="en-US" b="1" dirty="0" smtClean="0"/>
              <a:t>Capital</a:t>
            </a:r>
            <a:endParaRPr lang="en-US" b="1" dirty="0"/>
          </a:p>
        </p:txBody>
      </p:sp>
      <p:sp>
        <p:nvSpPr>
          <p:cNvPr id="11272" name="Rectangle 9"/>
          <p:cNvSpPr>
            <a:spLocks noChangeArrowheads="1"/>
          </p:cNvSpPr>
          <p:nvPr/>
        </p:nvSpPr>
        <p:spPr bwMode="auto">
          <a:xfrm>
            <a:off x="3270250" y="3429000"/>
            <a:ext cx="1452563" cy="369888"/>
          </a:xfrm>
          <a:prstGeom prst="rect">
            <a:avLst/>
          </a:prstGeom>
          <a:solidFill>
            <a:srgbClr val="CCFFFF"/>
          </a:solidFill>
          <a:ln w="25400">
            <a:solidFill>
              <a:schemeClr val="tx2"/>
            </a:solidFill>
            <a:miter lim="800000"/>
            <a:headEnd/>
            <a:tailEnd/>
          </a:ln>
        </p:spPr>
        <p:txBody>
          <a:bodyPr anchor="ctr">
            <a:spAutoFit/>
          </a:bodyPr>
          <a:lstStyle/>
          <a:p>
            <a:pPr eaLnBrk="0" hangingPunct="0"/>
            <a:r>
              <a:rPr lang="en-US" b="1" dirty="0"/>
              <a:t>Investment</a:t>
            </a:r>
          </a:p>
        </p:txBody>
      </p:sp>
      <p:sp>
        <p:nvSpPr>
          <p:cNvPr id="11273" name="Line 12"/>
          <p:cNvSpPr>
            <a:spLocks noChangeShapeType="1"/>
          </p:cNvSpPr>
          <p:nvPr/>
        </p:nvSpPr>
        <p:spPr bwMode="auto">
          <a:xfrm flipH="1" flipV="1">
            <a:off x="4711700" y="3797300"/>
            <a:ext cx="754063" cy="477838"/>
          </a:xfrm>
          <a:prstGeom prst="line">
            <a:avLst/>
          </a:prstGeom>
          <a:noFill/>
          <a:ln w="25400">
            <a:solidFill>
              <a:schemeClr val="tx1"/>
            </a:solidFill>
            <a:round/>
            <a:headEnd/>
            <a:tailEnd type="triangle" w="med" len="med"/>
          </a:ln>
        </p:spPr>
        <p:txBody>
          <a:bodyPr/>
          <a:lstStyle/>
          <a:p>
            <a:endParaRPr lang="en-US"/>
          </a:p>
        </p:txBody>
      </p:sp>
      <p:sp>
        <p:nvSpPr>
          <p:cNvPr id="11274" name="Line 13"/>
          <p:cNvSpPr>
            <a:spLocks noChangeShapeType="1"/>
          </p:cNvSpPr>
          <p:nvPr/>
        </p:nvSpPr>
        <p:spPr bwMode="auto">
          <a:xfrm flipH="1" flipV="1">
            <a:off x="2533650" y="3279775"/>
            <a:ext cx="681038" cy="304800"/>
          </a:xfrm>
          <a:prstGeom prst="line">
            <a:avLst/>
          </a:prstGeom>
          <a:noFill/>
          <a:ln w="25400">
            <a:solidFill>
              <a:schemeClr val="tx1"/>
            </a:solidFill>
            <a:round/>
            <a:headEnd/>
            <a:tailEnd type="triangle" w="med" len="med"/>
          </a:ln>
        </p:spPr>
        <p:txBody>
          <a:bodyPr/>
          <a:lstStyle/>
          <a:p>
            <a:endParaRPr lang="en-US"/>
          </a:p>
        </p:txBody>
      </p:sp>
      <p:sp>
        <p:nvSpPr>
          <p:cNvPr id="11275" name="Text Box 14"/>
          <p:cNvSpPr txBox="1">
            <a:spLocks noChangeArrowheads="1"/>
          </p:cNvSpPr>
          <p:nvPr/>
        </p:nvSpPr>
        <p:spPr bwMode="auto">
          <a:xfrm>
            <a:off x="2768600" y="2881313"/>
            <a:ext cx="1728788" cy="338137"/>
          </a:xfrm>
          <a:prstGeom prst="rect">
            <a:avLst/>
          </a:prstGeom>
          <a:noFill/>
          <a:ln w="9525">
            <a:noFill/>
            <a:miter lim="800000"/>
            <a:headEnd/>
            <a:tailEnd/>
          </a:ln>
        </p:spPr>
        <p:txBody>
          <a:bodyPr>
            <a:spAutoFit/>
          </a:bodyPr>
          <a:lstStyle/>
          <a:p>
            <a:pPr eaLnBrk="0" hangingPunct="0">
              <a:spcBef>
                <a:spcPct val="50000"/>
              </a:spcBef>
            </a:pPr>
            <a:r>
              <a:rPr lang="en-US" sz="1600"/>
              <a:t>Annual Payment</a:t>
            </a:r>
          </a:p>
        </p:txBody>
      </p:sp>
      <p:sp>
        <p:nvSpPr>
          <p:cNvPr id="11276" name="Line 17"/>
          <p:cNvSpPr>
            <a:spLocks noChangeShapeType="1"/>
          </p:cNvSpPr>
          <p:nvPr/>
        </p:nvSpPr>
        <p:spPr bwMode="auto">
          <a:xfrm>
            <a:off x="7035800" y="3008313"/>
            <a:ext cx="0" cy="349250"/>
          </a:xfrm>
          <a:prstGeom prst="line">
            <a:avLst/>
          </a:prstGeom>
          <a:noFill/>
          <a:ln w="25400">
            <a:solidFill>
              <a:schemeClr val="tx1"/>
            </a:solidFill>
            <a:round/>
            <a:headEnd/>
            <a:tailEnd type="triangle" w="med" len="med"/>
          </a:ln>
        </p:spPr>
        <p:txBody>
          <a:bodyPr/>
          <a:lstStyle/>
          <a:p>
            <a:endParaRPr lang="en-US"/>
          </a:p>
        </p:txBody>
      </p:sp>
      <p:sp>
        <p:nvSpPr>
          <p:cNvPr id="11277" name="Line 19"/>
          <p:cNvSpPr>
            <a:spLocks noChangeShapeType="1"/>
          </p:cNvSpPr>
          <p:nvPr/>
        </p:nvSpPr>
        <p:spPr bwMode="auto">
          <a:xfrm>
            <a:off x="260350" y="2333853"/>
            <a:ext cx="8534400" cy="0"/>
          </a:xfrm>
          <a:prstGeom prst="line">
            <a:avLst/>
          </a:prstGeom>
          <a:noFill/>
          <a:ln w="9525">
            <a:solidFill>
              <a:schemeClr val="tx1"/>
            </a:solidFill>
            <a:round/>
            <a:headEnd/>
            <a:tailEnd/>
          </a:ln>
        </p:spPr>
        <p:txBody>
          <a:bodyPr/>
          <a:lstStyle/>
          <a:p>
            <a:endParaRPr lang="en-US"/>
          </a:p>
        </p:txBody>
      </p:sp>
      <p:sp>
        <p:nvSpPr>
          <p:cNvPr id="11278" name="Text Box 20"/>
          <p:cNvSpPr txBox="1">
            <a:spLocks noChangeArrowheads="1"/>
          </p:cNvSpPr>
          <p:nvPr/>
        </p:nvSpPr>
        <p:spPr bwMode="auto">
          <a:xfrm>
            <a:off x="414338" y="1543050"/>
            <a:ext cx="2082800" cy="366713"/>
          </a:xfrm>
          <a:prstGeom prst="rect">
            <a:avLst/>
          </a:prstGeom>
          <a:noFill/>
          <a:ln w="9525">
            <a:noFill/>
            <a:miter lim="800000"/>
            <a:headEnd/>
            <a:tailEnd/>
          </a:ln>
        </p:spPr>
        <p:txBody>
          <a:bodyPr>
            <a:spAutoFit/>
          </a:bodyPr>
          <a:lstStyle/>
          <a:p>
            <a:pPr eaLnBrk="0" hangingPunct="0">
              <a:spcBef>
                <a:spcPct val="50000"/>
              </a:spcBef>
            </a:pPr>
            <a:endParaRPr lang="en-GB"/>
          </a:p>
        </p:txBody>
      </p:sp>
      <p:sp>
        <p:nvSpPr>
          <p:cNvPr id="11279" name="Text Box 21"/>
          <p:cNvSpPr txBox="1">
            <a:spLocks noChangeArrowheads="1"/>
          </p:cNvSpPr>
          <p:nvPr/>
        </p:nvSpPr>
        <p:spPr bwMode="auto">
          <a:xfrm>
            <a:off x="452438" y="1632856"/>
            <a:ext cx="2032000" cy="646331"/>
          </a:xfrm>
          <a:prstGeom prst="rect">
            <a:avLst/>
          </a:prstGeom>
          <a:noFill/>
          <a:ln w="9525">
            <a:noFill/>
            <a:miter lim="800000"/>
            <a:headEnd/>
            <a:tailEnd/>
          </a:ln>
        </p:spPr>
        <p:txBody>
          <a:bodyPr wrap="square">
            <a:spAutoFit/>
          </a:bodyPr>
          <a:lstStyle/>
          <a:p>
            <a:pPr eaLnBrk="0" hangingPunct="0">
              <a:spcBef>
                <a:spcPct val="50000"/>
              </a:spcBef>
            </a:pPr>
            <a:r>
              <a:rPr lang="en-US" b="1" dirty="0"/>
              <a:t>First Nation Responsibility</a:t>
            </a:r>
          </a:p>
        </p:txBody>
      </p:sp>
      <p:sp>
        <p:nvSpPr>
          <p:cNvPr id="11280" name="Text Box 22"/>
          <p:cNvSpPr txBox="1">
            <a:spLocks noChangeArrowheads="1"/>
          </p:cNvSpPr>
          <p:nvPr/>
        </p:nvSpPr>
        <p:spPr bwMode="auto">
          <a:xfrm>
            <a:off x="4706938" y="1642188"/>
            <a:ext cx="2032000" cy="646331"/>
          </a:xfrm>
          <a:prstGeom prst="rect">
            <a:avLst/>
          </a:prstGeom>
          <a:noFill/>
          <a:ln w="9525">
            <a:noFill/>
            <a:miter lim="800000"/>
            <a:headEnd/>
            <a:tailEnd/>
          </a:ln>
        </p:spPr>
        <p:txBody>
          <a:bodyPr wrap="square">
            <a:spAutoFit/>
          </a:bodyPr>
          <a:lstStyle/>
          <a:p>
            <a:pPr eaLnBrk="0" hangingPunct="0">
              <a:spcBef>
                <a:spcPct val="50000"/>
              </a:spcBef>
            </a:pPr>
            <a:r>
              <a:rPr lang="en-US" b="1" dirty="0"/>
              <a:t>Trustee Responsibility</a:t>
            </a:r>
          </a:p>
        </p:txBody>
      </p:sp>
      <p:sp>
        <p:nvSpPr>
          <p:cNvPr id="18" name="Title 1"/>
          <p:cNvSpPr>
            <a:spLocks noGrp="1"/>
          </p:cNvSpPr>
          <p:nvPr>
            <p:ph type="title"/>
          </p:nvPr>
        </p:nvSpPr>
        <p:spPr>
          <a:xfrm>
            <a:off x="252413" y="141288"/>
            <a:ext cx="8229600" cy="1388932"/>
          </a:xfrm>
        </p:spPr>
        <p:txBody>
          <a:bodyPr/>
          <a:lstStyle/>
          <a:p>
            <a:pPr>
              <a:defRPr/>
            </a:pPr>
            <a:r>
              <a:rPr lang="en-CA" dirty="0" smtClean="0">
                <a:solidFill>
                  <a:schemeClr val="accent1">
                    <a:lumMod val="60000"/>
                    <a:lumOff val="40000"/>
                  </a:schemeClr>
                </a:solidFill>
              </a:rPr>
              <a:t>Corporate Trust</a:t>
            </a:r>
            <a:endParaRPr lang="en-CA" dirty="0">
              <a:solidFill>
                <a:schemeClr val="accent1">
                  <a:lumMod val="60000"/>
                  <a:lumOff val="40000"/>
                </a:schemeClr>
              </a:solidFill>
            </a:endParaRPr>
          </a:p>
        </p:txBody>
      </p:sp>
      <p:sp>
        <p:nvSpPr>
          <p:cNvPr id="11282" name="Text Box 21"/>
          <p:cNvSpPr txBox="1">
            <a:spLocks noChangeArrowheads="1"/>
          </p:cNvSpPr>
          <p:nvPr/>
        </p:nvSpPr>
        <p:spPr bwMode="auto">
          <a:xfrm>
            <a:off x="347663" y="3554413"/>
            <a:ext cx="2341562" cy="1361911"/>
          </a:xfrm>
          <a:prstGeom prst="rect">
            <a:avLst/>
          </a:prstGeom>
          <a:noFill/>
          <a:ln w="9525">
            <a:noFill/>
            <a:miter lim="800000"/>
            <a:headEnd/>
            <a:tailEnd/>
          </a:ln>
        </p:spPr>
        <p:txBody>
          <a:bodyPr>
            <a:spAutoFit/>
          </a:bodyPr>
          <a:lstStyle/>
          <a:p>
            <a:pPr eaLnBrk="0" hangingPunct="0">
              <a:spcBef>
                <a:spcPct val="50000"/>
              </a:spcBef>
            </a:pPr>
            <a:r>
              <a:rPr lang="en-US" sz="1500" dirty="0"/>
              <a:t>Community decides </a:t>
            </a:r>
          </a:p>
          <a:p>
            <a:pPr eaLnBrk="0" hangingPunct="0"/>
            <a:r>
              <a:rPr lang="en-US" sz="1500" dirty="0"/>
              <a:t>what to do with funds</a:t>
            </a:r>
          </a:p>
          <a:p>
            <a:pPr eaLnBrk="0" hangingPunct="0">
              <a:spcBef>
                <a:spcPct val="50000"/>
              </a:spcBef>
              <a:spcAft>
                <a:spcPts val="600"/>
              </a:spcAft>
            </a:pPr>
            <a:r>
              <a:rPr lang="en-US" sz="1500" dirty="0"/>
              <a:t>Uses &amp; decision making need to be addressed by the First </a:t>
            </a:r>
            <a:r>
              <a:rPr lang="en-US" sz="1500" dirty="0" smtClean="0"/>
              <a:t>Nation</a:t>
            </a:r>
            <a:endParaRPr lang="en-US" sz="1500" dirty="0"/>
          </a:p>
        </p:txBody>
      </p:sp>
      <p:sp>
        <p:nvSpPr>
          <p:cNvPr id="20" name="Line 17"/>
          <p:cNvSpPr>
            <a:spLocks noChangeShapeType="1"/>
          </p:cNvSpPr>
          <p:nvPr/>
        </p:nvSpPr>
        <p:spPr bwMode="auto">
          <a:xfrm flipH="1">
            <a:off x="6885990" y="3797559"/>
            <a:ext cx="177282" cy="447868"/>
          </a:xfrm>
          <a:prstGeom prst="line">
            <a:avLst/>
          </a:prstGeom>
          <a:noFill/>
          <a:ln w="25400">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0506"/>
            <a:ext cx="9144000" cy="1156996"/>
          </a:xfrm>
        </p:spPr>
        <p:txBody>
          <a:bodyPr/>
          <a:lstStyle/>
          <a:p>
            <a:pPr>
              <a:defRPr/>
            </a:pPr>
            <a:r>
              <a:rPr lang="en-CA" sz="4000" dirty="0" smtClean="0">
                <a:solidFill>
                  <a:schemeClr val="accent1">
                    <a:lumMod val="60000"/>
                    <a:lumOff val="40000"/>
                  </a:schemeClr>
                </a:solidFill>
              </a:rPr>
              <a:t>Key Questions for Developing a Trust</a:t>
            </a:r>
            <a:endParaRPr lang="en-CA" sz="4000" dirty="0">
              <a:solidFill>
                <a:schemeClr val="accent1">
                  <a:lumMod val="60000"/>
                  <a:lumOff val="40000"/>
                </a:schemeClr>
              </a:solidFill>
            </a:endParaRPr>
          </a:p>
        </p:txBody>
      </p:sp>
      <p:sp>
        <p:nvSpPr>
          <p:cNvPr id="3" name="Content Placeholder 2"/>
          <p:cNvSpPr>
            <a:spLocks noGrp="1"/>
          </p:cNvSpPr>
          <p:nvPr>
            <p:ph idx="1"/>
          </p:nvPr>
        </p:nvSpPr>
        <p:spPr/>
        <p:txBody>
          <a:bodyPr>
            <a:normAutofit/>
          </a:bodyPr>
          <a:lstStyle/>
          <a:p>
            <a:pPr>
              <a:defRPr/>
            </a:pPr>
            <a:r>
              <a:rPr lang="en-CA" dirty="0" smtClean="0"/>
              <a:t>What is the Purpose of the Trust?</a:t>
            </a:r>
          </a:p>
          <a:p>
            <a:pPr>
              <a:defRPr/>
            </a:pPr>
            <a:r>
              <a:rPr lang="en-CA" dirty="0" smtClean="0"/>
              <a:t>How can the Trust Property be expended?</a:t>
            </a:r>
          </a:p>
          <a:p>
            <a:pPr>
              <a:defRPr/>
            </a:pPr>
            <a:r>
              <a:rPr lang="en-CA" dirty="0" smtClean="0"/>
              <a:t>How should the investment of the funds be handled?</a:t>
            </a:r>
          </a:p>
          <a:p>
            <a:pPr>
              <a:defRPr/>
            </a:pPr>
            <a:r>
              <a:rPr lang="en-CA" dirty="0" smtClean="0"/>
              <a:t>Personal Cash Distributions to Members (PCD)</a:t>
            </a:r>
          </a:p>
          <a:p>
            <a:pPr>
              <a:defRPr/>
            </a:pPr>
            <a:r>
              <a:rPr lang="en-CA" dirty="0" smtClean="0"/>
              <a:t>Impact of Inflation</a:t>
            </a:r>
          </a:p>
          <a:p>
            <a:pPr>
              <a:defRPr/>
            </a:pPr>
            <a:r>
              <a:rPr lang="en-CA" dirty="0" smtClean="0"/>
              <a:t>How long should the Trust Last?</a:t>
            </a:r>
          </a:p>
          <a:p>
            <a:pPr>
              <a:defRPr/>
            </a:pPr>
            <a:r>
              <a:rPr lang="en-CA" dirty="0" smtClean="0"/>
              <a:t>Demographics – How many Members will you have in 50 or 100 years? </a:t>
            </a:r>
          </a:p>
          <a:p>
            <a:pPr>
              <a:buFont typeface="Wingdings" pitchFamily="2" charset="2"/>
              <a:buNone/>
              <a:defRPr/>
            </a:pPr>
            <a:endParaRPr lang="en-CA" dirty="0" smtClean="0"/>
          </a:p>
        </p:txBody>
      </p:sp>
      <p:sp>
        <p:nvSpPr>
          <p:cNvPr id="5" name="Footer Placeholder 4"/>
          <p:cNvSpPr>
            <a:spLocks noGrp="1"/>
          </p:cNvSpPr>
          <p:nvPr>
            <p:ph type="ftr" sz="quarter" idx="11"/>
          </p:nvPr>
        </p:nvSpPr>
        <p:spPr/>
        <p:txBody>
          <a:bodyPr/>
          <a:lstStyle/>
          <a:p>
            <a:pPr>
              <a:defRPr/>
            </a:pPr>
            <a:r>
              <a:rPr lang="en-US" b="1" i="1" dirty="0" smtClean="0"/>
              <a:t>Kim Alexander Fullerton Barrister &amp; Solicitor</a:t>
            </a: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01575C7B-B34C-4D58-BA79-943E0EB4EA07}"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How long should the Trust Last?</a:t>
            </a:r>
            <a:endParaRPr lang="en-US" dirty="0"/>
          </a:p>
        </p:txBody>
      </p:sp>
      <p:sp>
        <p:nvSpPr>
          <p:cNvPr id="3" name="Content Placeholder 2"/>
          <p:cNvSpPr>
            <a:spLocks noGrp="1"/>
          </p:cNvSpPr>
          <p:nvPr>
            <p:ph idx="1"/>
          </p:nvPr>
        </p:nvSpPr>
        <p:spPr/>
        <p:txBody>
          <a:bodyPr/>
          <a:lstStyle/>
          <a:p>
            <a:r>
              <a:rPr lang="en-US" dirty="0" smtClean="0"/>
              <a:t>No right or wrong answer</a:t>
            </a:r>
          </a:p>
          <a:p>
            <a:r>
              <a:rPr lang="en-US" dirty="0" smtClean="0"/>
              <a:t>Many First Nation Trusts are set up to last for 100 years</a:t>
            </a:r>
          </a:p>
          <a:p>
            <a:r>
              <a:rPr lang="en-US" dirty="0" smtClean="0"/>
              <a:t>Hard to know what the needs of GIFN will be in 100 years</a:t>
            </a:r>
          </a:p>
          <a:p>
            <a:r>
              <a:rPr lang="en-US" dirty="0" smtClean="0"/>
              <a:t>When the Trust ends it can always be rolled into a new Trust</a:t>
            </a:r>
          </a:p>
          <a:p>
            <a:r>
              <a:rPr lang="en-US" dirty="0" smtClean="0"/>
              <a:t>Perhaps a shorter period might make sense, say 50 years?</a:t>
            </a:r>
            <a:endParaRPr lang="en-US" dirty="0"/>
          </a:p>
        </p:txBody>
      </p:sp>
      <p:sp>
        <p:nvSpPr>
          <p:cNvPr id="4" name="Footer Placeholder 3"/>
          <p:cNvSpPr>
            <a:spLocks noGrp="1"/>
          </p:cNvSpPr>
          <p:nvPr>
            <p:ph type="ftr" sz="quarter" idx="11"/>
          </p:nvPr>
        </p:nvSpPr>
        <p:spPr/>
        <p:txBody>
          <a:bodyPr/>
          <a:lstStyle/>
          <a:p>
            <a:pPr>
              <a:defRPr/>
            </a:pPr>
            <a:r>
              <a:rPr lang="en-US" b="1" i="1" smtClean="0"/>
              <a:t>Kim Alexander Fullerton Barrister &amp; Solicitor</a:t>
            </a:r>
            <a:endParaRPr lang="en-US" smtClean="0"/>
          </a:p>
          <a:p>
            <a:pPr>
              <a:defRPr/>
            </a:pPr>
            <a:endParaRPr lang="en-US" dirty="0"/>
          </a:p>
        </p:txBody>
      </p:sp>
      <p:sp>
        <p:nvSpPr>
          <p:cNvPr id="5" name="Slide Number Placeholder 4"/>
          <p:cNvSpPr>
            <a:spLocks noGrp="1"/>
          </p:cNvSpPr>
          <p:nvPr>
            <p:ph type="sldNum" sz="quarter" idx="12"/>
          </p:nvPr>
        </p:nvSpPr>
        <p:spPr/>
        <p:txBody>
          <a:bodyPr/>
          <a:lstStyle/>
          <a:p>
            <a:pPr>
              <a:defRPr/>
            </a:pPr>
            <a:fld id="{96F05AF3-7676-41A2-9A2B-598CFD6A2FF7}"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2026</TotalTime>
  <Words>1362</Words>
  <Application>Microsoft Office PowerPoint</Application>
  <PresentationFormat>On-screen Show (4:3)</PresentationFormat>
  <Paragraphs>237</Paragraphs>
  <Slides>26</Slides>
  <Notes>17</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Coldwater Claim Settlement Trust Community Engagement July 9, 2011</vt:lpstr>
      <vt:lpstr>How is a Trust Established?</vt:lpstr>
      <vt:lpstr>First Nation Trusts</vt:lpstr>
      <vt:lpstr>Structure of First Nation Trusts</vt:lpstr>
      <vt:lpstr>Corporate Trust</vt:lpstr>
      <vt:lpstr>Corporate Trust</vt:lpstr>
      <vt:lpstr>Corporate Trust</vt:lpstr>
      <vt:lpstr>Key Questions for Developing a Trust</vt:lpstr>
      <vt:lpstr>How long should the Trust Last?</vt:lpstr>
      <vt:lpstr>Uses of Trust Property Corporate Trust</vt:lpstr>
      <vt:lpstr>Plan</vt:lpstr>
      <vt:lpstr>Personal Cash Distribution (PCD)</vt:lpstr>
      <vt:lpstr>How Much?</vt:lpstr>
      <vt:lpstr>Who Gets the PCD?</vt:lpstr>
      <vt:lpstr>When?</vt:lpstr>
      <vt:lpstr>Initial Uses of Trust Capital</vt:lpstr>
      <vt:lpstr>Purpose</vt:lpstr>
      <vt:lpstr>Land Purchase</vt:lpstr>
      <vt:lpstr>Investing</vt:lpstr>
      <vt:lpstr>Taxation</vt:lpstr>
      <vt:lpstr>Reporting</vt:lpstr>
      <vt:lpstr>Annual Operating Expenditures</vt:lpstr>
      <vt:lpstr>ACCOUNTING OF THE COMPENSATION (10K)</vt:lpstr>
      <vt:lpstr>ACCOUNTING OF THE COMPENSATION (20K)</vt:lpstr>
      <vt:lpstr>Next Steps</vt:lpstr>
      <vt:lpstr>Questions?</vt:lpstr>
    </vt:vector>
  </TitlesOfParts>
  <Company>Woloshyn &amp;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Nations Trust Governance Framework</dc:title>
  <dc:creator>Vicky Saysana</dc:creator>
  <cp:lastModifiedBy>Beverly Warren</cp:lastModifiedBy>
  <cp:revision>186</cp:revision>
  <dcterms:created xsi:type="dcterms:W3CDTF">2005-04-12T15:17:07Z</dcterms:created>
  <dcterms:modified xsi:type="dcterms:W3CDTF">2011-07-18T18:14:03Z</dcterms:modified>
</cp:coreProperties>
</file>